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453" r:id="rId123"/>
    <p:sldId id="381" r:id="rId124"/>
    <p:sldId id="380" r:id="rId125"/>
    <p:sldId id="382" r:id="rId126"/>
    <p:sldId id="385" r:id="rId127"/>
    <p:sldId id="388" r:id="rId128"/>
    <p:sldId id="387" r:id="rId129"/>
    <p:sldId id="389" r:id="rId130"/>
    <p:sldId id="386" r:id="rId131"/>
    <p:sldId id="383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11" r:id="rId151"/>
    <p:sldId id="412" r:id="rId152"/>
    <p:sldId id="414" r:id="rId153"/>
    <p:sldId id="413" r:id="rId154"/>
    <p:sldId id="417" r:id="rId155"/>
    <p:sldId id="415" r:id="rId156"/>
    <p:sldId id="416" r:id="rId157"/>
    <p:sldId id="418" r:id="rId158"/>
    <p:sldId id="419" r:id="rId159"/>
    <p:sldId id="420" r:id="rId160"/>
    <p:sldId id="421" r:id="rId161"/>
    <p:sldId id="424" r:id="rId162"/>
    <p:sldId id="422" r:id="rId163"/>
    <p:sldId id="425" r:id="rId164"/>
    <p:sldId id="426" r:id="rId165"/>
    <p:sldId id="423" r:id="rId166"/>
    <p:sldId id="427" r:id="rId167"/>
    <p:sldId id="428" r:id="rId168"/>
    <p:sldId id="429" r:id="rId169"/>
    <p:sldId id="430" r:id="rId170"/>
    <p:sldId id="431" r:id="rId171"/>
    <p:sldId id="432" r:id="rId172"/>
    <p:sldId id="433" r:id="rId173"/>
    <p:sldId id="434" r:id="rId174"/>
    <p:sldId id="435" r:id="rId175"/>
    <p:sldId id="437" r:id="rId176"/>
    <p:sldId id="436" r:id="rId177"/>
    <p:sldId id="439" r:id="rId178"/>
    <p:sldId id="440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08" r:id="rId187"/>
    <p:sldId id="409" r:id="rId188"/>
    <p:sldId id="410" r:id="rId189"/>
    <p:sldId id="454" r:id="rId190"/>
    <p:sldId id="455" r:id="rId191"/>
    <p:sldId id="457" r:id="rId192"/>
    <p:sldId id="456" r:id="rId193"/>
    <p:sldId id="458" r:id="rId194"/>
    <p:sldId id="459" r:id="rId195"/>
    <p:sldId id="460" r:id="rId196"/>
    <p:sldId id="462" r:id="rId197"/>
    <p:sldId id="463" r:id="rId198"/>
    <p:sldId id="465" r:id="rId199"/>
    <p:sldId id="464" r:id="rId200"/>
    <p:sldId id="466" r:id="rId201"/>
    <p:sldId id="467" r:id="rId202"/>
    <p:sldId id="451" r:id="rId203"/>
    <p:sldId id="452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  <p:sldId id="480" r:id="rId217"/>
    <p:sldId id="449" r:id="rId218"/>
    <p:sldId id="450" r:id="rId219"/>
    <p:sldId id="481" r:id="rId220"/>
    <p:sldId id="482" r:id="rId221"/>
    <p:sldId id="483" r:id="rId222"/>
    <p:sldId id="484" r:id="rId223"/>
    <p:sldId id="485" r:id="rId224"/>
    <p:sldId id="486" r:id="rId225"/>
    <p:sldId id="491" r:id="rId226"/>
    <p:sldId id="487" r:id="rId227"/>
    <p:sldId id="488" r:id="rId228"/>
    <p:sldId id="489" r:id="rId229"/>
    <p:sldId id="490" r:id="rId230"/>
    <p:sldId id="493" r:id="rId231"/>
    <p:sldId id="492" r:id="rId232"/>
    <p:sldId id="494" r:id="rId233"/>
    <p:sldId id="495" r:id="rId234"/>
    <p:sldId id="496" r:id="rId2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330"/>
    <a:srgbClr val="C0000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viewProps" Target="viewProp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slide" Target="slides/slide189.xml"/><Relationship Id="rId197" Type="http://schemas.openxmlformats.org/officeDocument/2006/relationships/slide" Target="slides/slide194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217" Type="http://schemas.openxmlformats.org/officeDocument/2006/relationships/slide" Target="slides/slide2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38" Type="http://schemas.openxmlformats.org/officeDocument/2006/relationships/theme" Target="theme/theme1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2" Type="http://schemas.openxmlformats.org/officeDocument/2006/relationships/slide" Target="slides/slide199.xml"/><Relationship Id="rId207" Type="http://schemas.openxmlformats.org/officeDocument/2006/relationships/slide" Target="slides/slide204.xml"/><Relationship Id="rId223" Type="http://schemas.openxmlformats.org/officeDocument/2006/relationships/slide" Target="slides/slide220.xml"/><Relationship Id="rId228" Type="http://schemas.openxmlformats.org/officeDocument/2006/relationships/slide" Target="slides/slide22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3" Type="http://schemas.openxmlformats.org/officeDocument/2006/relationships/slide" Target="slides/slide210.xml"/><Relationship Id="rId218" Type="http://schemas.openxmlformats.org/officeDocument/2006/relationships/slide" Target="slides/slide215.xml"/><Relationship Id="rId234" Type="http://schemas.openxmlformats.org/officeDocument/2006/relationships/slide" Target="slides/slide231.xml"/><Relationship Id="rId23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presProps" Target="presProps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://javascript.crockford.com/prototypal.html" TargetMode="Externa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 (aconsejadas).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4906917" cy="322150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  <a:br>
              <a:rPr lang="es-ES" dirty="0" smtClean="0"/>
            </a:br>
            <a:r>
              <a:rPr lang="es-ES" dirty="0" err="1" smtClean="0"/>
              <a:t>obj.prop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;</a:t>
            </a:r>
            <a:br>
              <a:rPr lang="es-ES" dirty="0" smtClean="0"/>
            </a:br>
            <a:r>
              <a:rPr lang="es-ES" dirty="0" err="1" smtClean="0"/>
              <a:t>obj.fun</a:t>
            </a:r>
            <a:r>
              <a:rPr lang="es-ES" dirty="0" smtClean="0"/>
              <a:t> =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(){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obj</a:t>
            </a:r>
            <a:r>
              <a:rPr lang="es-ES" dirty="0" smtClean="0"/>
              <a:t> = 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prop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fun</a:t>
            </a:r>
            <a:r>
              <a:rPr lang="es-ES" dirty="0" smtClean="0"/>
              <a:t>: </a:t>
            </a:r>
            <a:r>
              <a:rPr lang="es-ES" dirty="0" err="1" smtClean="0"/>
              <a:t>function</a:t>
            </a:r>
            <a:r>
              <a:rPr lang="es-ES" dirty="0" smtClean="0"/>
              <a:t> () {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}</a:t>
            </a:r>
            <a:br>
              <a:rPr lang="es-ES" dirty="0" smtClean="0"/>
            </a:br>
            <a:r>
              <a:rPr lang="es-ES" dirty="0" smtClean="0"/>
              <a:t>};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Formas literales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220788" y="1272540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Array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arr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[];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RegExp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'\\d+'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reg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rgbClr val="7030A0"/>
                </a:solidFill>
                <a:latin typeface="+mj-lt"/>
              </a:rPr>
              <a:t>/d</a:t>
            </a:r>
            <a:r>
              <a:rPr lang="es-ES" sz="2800" dirty="0" smtClean="0">
                <a:solidFill>
                  <a:srgbClr val="7030A0"/>
                </a:solidFill>
                <a:latin typeface="+mj-lt"/>
              </a:rPr>
              <a:t>+/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pPr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800" dirty="0" err="1">
                <a:solidFill>
                  <a:srgbClr val="C00000"/>
                </a:solidFill>
                <a:latin typeface="+mj-lt"/>
              </a:rPr>
              <a:t>return</a:t>
            </a:r>
            <a:r>
              <a:rPr lang="es-ES" sz="2800" dirty="0">
                <a:solidFill>
                  <a:srgbClr val="C00000"/>
                </a:solidFill>
                <a:latin typeface="+mj-lt"/>
              </a:rPr>
              <a:t> 1;'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800" dirty="0">
                <a:solidFill>
                  <a:srgbClr val="323330"/>
                </a:solidFill>
                <a:latin typeface="+mj-lt"/>
              </a:rPr>
            </a:b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dirty="0" err="1">
                <a:solidFill>
                  <a:srgbClr val="323330"/>
                </a:solidFill>
                <a:latin typeface="+mj-lt"/>
              </a:rPr>
              <a:t>fun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(){ 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2800" dirty="0">
                <a:solidFill>
                  <a:srgbClr val="323330"/>
                </a:solidFill>
                <a:latin typeface="+mj-lt"/>
              </a:rPr>
              <a:t>; };</a:t>
            </a:r>
          </a:p>
        </p:txBody>
      </p:sp>
    </p:spTree>
    <p:extLst>
      <p:ext uri="{BB962C8B-B14F-4D97-AF65-F5344CB8AC3E}">
        <p14:creationId xmlns:p14="http://schemas.microsoft.com/office/powerpoint/2010/main" val="40834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bind</a:t>
            </a:r>
            <a:r>
              <a:rPr lang="es-ES" dirty="0" smtClean="0"/>
              <a:t>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Según el ECMA-262 se define objeto como: “</a:t>
            </a:r>
            <a:r>
              <a:rPr lang="es-ES" i="1" dirty="0" err="1" smtClean="0"/>
              <a:t>an</a:t>
            </a:r>
            <a:r>
              <a:rPr lang="es-ES" i="1" dirty="0" smtClean="0"/>
              <a:t> </a:t>
            </a:r>
            <a:r>
              <a:rPr lang="en-US" i="1" dirty="0" smtClean="0"/>
              <a:t>unordered </a:t>
            </a:r>
            <a:r>
              <a:rPr lang="en-US" i="1" dirty="0"/>
              <a:t>collection of properties each of which </a:t>
            </a:r>
            <a:r>
              <a:rPr lang="en-US" i="1" dirty="0" smtClean="0"/>
              <a:t>contains a </a:t>
            </a:r>
            <a:r>
              <a:rPr lang="en-US" i="1" dirty="0"/>
              <a:t>primitive value, object, or function</a:t>
            </a:r>
            <a:r>
              <a:rPr lang="en-US" dirty="0"/>
              <a:t>.</a:t>
            </a:r>
            <a:r>
              <a:rPr lang="es-ES" dirty="0" smtClean="0"/>
              <a:t>”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objeto es una especia de </a:t>
            </a:r>
            <a:r>
              <a:rPr lang="es-ES" i="1" dirty="0" err="1" smtClean="0"/>
              <a:t>array</a:t>
            </a:r>
            <a:r>
              <a:rPr lang="es-ES" dirty="0" smtClean="0"/>
              <a:t> de valores desordenados.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Cada propiedad o método es identificado por un nombre mapeado a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Ayuda pensar en los objetos como si fueran </a:t>
            </a:r>
            <a:r>
              <a:rPr lang="es-ES" i="1" dirty="0" smtClean="0"/>
              <a:t>Hash </a:t>
            </a:r>
            <a:r>
              <a:rPr lang="es-ES" i="1" dirty="0" err="1" smtClean="0"/>
              <a:t>Tables</a:t>
            </a:r>
            <a:r>
              <a:rPr lang="es-ES" dirty="0" smtClean="0"/>
              <a:t>, un grupo de pares clave-valor en donde el valor puede ser un dato o una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Como hemos visto anteriormente se pueden crear usando formato literal o mediante el constructor </a:t>
            </a:r>
            <a:r>
              <a:rPr lang="es-ES" dirty="0" err="1" smtClean="0"/>
              <a:t>Object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Qué son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ES5 se ofrece la posibilidad de crear propiedades teniendo un mayor grado de control.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dos tipos de propiedades: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Data properties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Accesor properties</a:t>
            </a:r>
            <a:endParaRPr lang="es-ES" i="1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5668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Contienen una ubicación para almacenar el valor del dato.</a:t>
            </a:r>
          </a:p>
          <a:p>
            <a:r>
              <a:rPr lang="es-ES" dirty="0" smtClean="0"/>
              <a:t>El valor se lee y se escribe directamente en esta ubicación.</a:t>
            </a:r>
          </a:p>
          <a:p>
            <a:r>
              <a:rPr lang="es-ES" dirty="0" smtClean="0"/>
              <a:t>Estas propiedades tienen 4 atributos que describen su comportamiento: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Writable</a:t>
            </a:r>
            <a:r>
              <a:rPr lang="es-ES" dirty="0" smtClean="0">
                <a:solidFill>
                  <a:srgbClr val="323330"/>
                </a:solidFill>
              </a:rPr>
              <a:t>*: Indica si el valor se puede alterar</a:t>
            </a:r>
            <a:r>
              <a:rPr lang="es-ES" dirty="0">
                <a:solidFill>
                  <a:srgbClr val="323330"/>
                </a:solidFill>
              </a:rPr>
              <a:t>. </a:t>
            </a:r>
            <a:endParaRPr lang="es-ES" dirty="0" smtClean="0">
              <a:solidFill>
                <a:srgbClr val="323330"/>
              </a:solidFill>
            </a:endParaRP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Value</a:t>
            </a:r>
            <a:r>
              <a:rPr lang="es-ES" dirty="0" smtClean="0">
                <a:solidFill>
                  <a:srgbClr val="323330"/>
                </a:solidFill>
              </a:rPr>
              <a:t>: Contiene el valor de la propiedad. Por defecto es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 smtClean="0">
                <a:solidFill>
                  <a:srgbClr val="323330"/>
                </a:solidFill>
              </a:rPr>
              <a:t>*</a:t>
            </a:r>
            <a:r>
              <a:rPr lang="es-ES" sz="1600" i="1" dirty="0" smtClean="0">
                <a:solidFill>
                  <a:srgbClr val="323330"/>
                </a:solidFill>
              </a:rPr>
              <a:t>false</a:t>
            </a:r>
            <a:r>
              <a:rPr lang="es-ES" sz="1600" dirty="0" smtClean="0">
                <a:solidFill>
                  <a:srgbClr val="323330"/>
                </a:solidFill>
              </a:rPr>
              <a:t> </a:t>
            </a:r>
            <a:r>
              <a:rPr lang="es-ES" sz="1600" dirty="0">
                <a:solidFill>
                  <a:srgbClr val="323330"/>
                </a:solidFill>
              </a:rPr>
              <a:t>por defecto, pero </a:t>
            </a:r>
            <a:r>
              <a:rPr lang="es-ES" sz="1600" i="1" dirty="0">
                <a:solidFill>
                  <a:srgbClr val="323330"/>
                </a:solidFill>
              </a:rPr>
              <a:t>true</a:t>
            </a:r>
            <a:r>
              <a:rPr lang="es-ES" sz="1600" dirty="0">
                <a:solidFill>
                  <a:srgbClr val="323330"/>
                </a:solidFill>
              </a:rPr>
              <a:t> para las propiedades definidas directamente (</a:t>
            </a:r>
            <a:r>
              <a:rPr lang="es-ES" sz="1600" dirty="0" err="1">
                <a:solidFill>
                  <a:srgbClr val="323330"/>
                </a:solidFill>
              </a:rPr>
              <a:t>o.prop</a:t>
            </a:r>
            <a:r>
              <a:rPr lang="es-ES" sz="1600" dirty="0">
                <a:solidFill>
                  <a:srgbClr val="323330"/>
                </a:solidFill>
              </a:rPr>
              <a:t> = 123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  <a:endParaRPr lang="es-ES" sz="16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3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Para cambiar o añadir atributos a una propiedad podemos usar el método </a:t>
            </a:r>
            <a:r>
              <a:rPr lang="es-ES" i="1" dirty="0" smtClean="0"/>
              <a:t>Object.defineProperty()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Acepta 3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 propiedad vamos a </a:t>
            </a:r>
            <a:r>
              <a:rPr lang="es-ES" dirty="0">
                <a:solidFill>
                  <a:srgbClr val="323330"/>
                </a:solidFill>
              </a:rPr>
              <a:t>añadir o modificar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añadir o modificar.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descriptor con las siguientes propiedades:</a:t>
            </a:r>
          </a:p>
          <a:p>
            <a:pPr lvl="2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configurable</a:t>
            </a: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enumerable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writable</a:t>
            </a:r>
            <a:endParaRPr lang="es-ES" dirty="0" smtClean="0">
              <a:solidFill>
                <a:srgbClr val="323330"/>
              </a:solidFill>
            </a:endParaRPr>
          </a:p>
          <a:p>
            <a:pPr lvl="2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{};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Object.defineProperty(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name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, {</a:t>
            </a:r>
          </a:p>
          <a:p>
            <a:pPr marL="0" indent="0">
              <a:buNone/>
            </a:pPr>
            <a:r>
              <a:rPr lang="es-ES" dirty="0"/>
              <a:t>	configurable: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enumerable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es-ES" dirty="0"/>
              <a:t>, </a:t>
            </a:r>
            <a:r>
              <a:rPr lang="es-ES" dirty="0" smtClean="0"/>
              <a:t>   //</a:t>
            </a:r>
            <a:r>
              <a:rPr lang="es-ES" dirty="0"/>
              <a:t>default true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writable</a:t>
            </a:r>
            <a:r>
              <a:rPr lang="es-ES" dirty="0"/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dirty="0"/>
              <a:t>, </a:t>
            </a:r>
            <a:r>
              <a:rPr lang="es-ES" dirty="0" smtClean="0"/>
              <a:t>          //</a:t>
            </a:r>
            <a:r>
              <a:rPr lang="es-ES" dirty="0"/>
              <a:t>default false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>
                <a:solidFill>
                  <a:srgbClr val="C00000"/>
                </a:solidFill>
              </a:rPr>
              <a:t>'Ulises'</a:t>
            </a:r>
          </a:p>
          <a:p>
            <a:pPr marL="0" indent="0">
              <a:buNone/>
            </a:pPr>
            <a:r>
              <a:rPr lang="es-ES" dirty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Data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05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No contienen ningún valor de dato.</a:t>
            </a:r>
          </a:p>
          <a:p>
            <a:r>
              <a:rPr lang="es-ES" dirty="0" smtClean="0"/>
              <a:t>Pueden contener una función </a:t>
            </a:r>
            <a:r>
              <a:rPr lang="es-ES" i="1" dirty="0" err="1" smtClean="0"/>
              <a:t>getter</a:t>
            </a:r>
            <a:r>
              <a:rPr lang="es-ES" dirty="0" smtClean="0"/>
              <a:t> y/o una función </a:t>
            </a:r>
            <a:r>
              <a:rPr lang="es-ES" i="1" dirty="0" smtClean="0"/>
              <a:t>setter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Estas propiedades tienen 4 atributos: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Configurable</a:t>
            </a:r>
            <a:r>
              <a:rPr lang="es-ES" dirty="0" smtClean="0">
                <a:solidFill>
                  <a:srgbClr val="323330"/>
                </a:solidFill>
              </a:rPr>
              <a:t>*: Indica si la propiedad se puede borrar (usando </a:t>
            </a:r>
            <a:r>
              <a:rPr lang="es-ES" i="1" dirty="0" err="1" smtClean="0">
                <a:solidFill>
                  <a:srgbClr val="323330"/>
                </a:solidFill>
              </a:rPr>
              <a:t>delete</a:t>
            </a:r>
            <a:r>
              <a:rPr lang="es-ES" dirty="0" smtClean="0">
                <a:solidFill>
                  <a:srgbClr val="323330"/>
                </a:solidFill>
              </a:rPr>
              <a:t>), cambiar sus atributos o convertirla en una </a:t>
            </a:r>
            <a:r>
              <a:rPr lang="es-ES" i="1" dirty="0" err="1" smtClean="0">
                <a:solidFill>
                  <a:srgbClr val="323330"/>
                </a:solidFill>
              </a:rPr>
              <a:t>accesor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property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Enumerable</a:t>
            </a:r>
            <a:r>
              <a:rPr lang="es-ES" dirty="0" smtClean="0">
                <a:solidFill>
                  <a:srgbClr val="323330"/>
                </a:solidFill>
              </a:rPr>
              <a:t>*: Indica si se retorna en un bucle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for</a:t>
            </a:r>
            <a:r>
              <a:rPr lang="es-ES" i="1" dirty="0" smtClean="0">
                <a:solidFill>
                  <a:srgbClr val="323330"/>
                </a:solidFill>
              </a:rPr>
              <a:t>-in</a:t>
            </a:r>
            <a:r>
              <a:rPr lang="es-ES" dirty="0" smtClean="0">
                <a:solidFill>
                  <a:srgbClr val="323330"/>
                </a:solidFill>
              </a:rPr>
              <a:t>. </a:t>
            </a:r>
          </a:p>
          <a:p>
            <a:pPr lvl="1">
              <a:spcAft>
                <a:spcPts val="600"/>
              </a:spcAft>
            </a:pPr>
            <a:r>
              <a:rPr lang="es-ES" b="1" dirty="0" err="1" smtClean="0">
                <a:solidFill>
                  <a:srgbClr val="323330"/>
                </a:solidFill>
              </a:rPr>
              <a:t>Get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lectura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s-ES" b="1" dirty="0" smtClean="0">
                <a:solidFill>
                  <a:srgbClr val="323330"/>
                </a:solidFill>
              </a:rPr>
              <a:t>Set</a:t>
            </a:r>
            <a:r>
              <a:rPr lang="es-ES" dirty="0" smtClean="0">
                <a:solidFill>
                  <a:srgbClr val="323330"/>
                </a:solidFill>
              </a:rPr>
              <a:t>: Función que se llama en la escritura de la propiedad. Por defecto </a:t>
            </a:r>
            <a:r>
              <a:rPr lang="es-ES" i="1" dirty="0" err="1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s-ES" sz="1600" dirty="0"/>
              <a:t>*</a:t>
            </a:r>
            <a:r>
              <a:rPr lang="es-ES" sz="1600" i="1" dirty="0"/>
              <a:t>false</a:t>
            </a:r>
            <a:r>
              <a:rPr lang="es-ES" sz="1600" dirty="0"/>
              <a:t> por defecto, pero </a:t>
            </a:r>
            <a:r>
              <a:rPr lang="es-ES" sz="1600" i="1" dirty="0"/>
              <a:t>true</a:t>
            </a:r>
            <a:r>
              <a:rPr lang="es-ES" sz="1600" dirty="0"/>
              <a:t> para las propiedades definidas directamente (</a:t>
            </a:r>
            <a:r>
              <a:rPr lang="es-ES" sz="1600" dirty="0" err="1"/>
              <a:t>o.prop</a:t>
            </a:r>
            <a:r>
              <a:rPr lang="es-ES" sz="1600" dirty="0"/>
              <a:t> = 123).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66308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</a:t>
            </a:r>
            <a:r>
              <a:rPr lang="es-ES" dirty="0" err="1"/>
              <a:t>book</a:t>
            </a:r>
            <a:r>
              <a:rPr lang="es-ES" dirty="0"/>
              <a:t>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__</a:t>
            </a:r>
            <a:r>
              <a:rPr lang="es-ES" dirty="0" err="1" smtClean="0"/>
              <a:t>year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00B050"/>
                </a:solidFill>
              </a:rPr>
              <a:t>2015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Object.defineProperty</a:t>
            </a:r>
            <a:r>
              <a:rPr lang="en-US" dirty="0" smtClean="0"/>
              <a:t>(book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'year'</a:t>
            </a:r>
            <a:r>
              <a:rPr lang="en-US" dirty="0"/>
              <a:t>,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dirty="0"/>
              <a:t>: function ()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'year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},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</a:t>
            </a:r>
            <a:r>
              <a:rPr lang="en-US" dirty="0" err="1"/>
              <a:t>newValue</a:t>
            </a:r>
            <a:r>
              <a:rPr lang="en-US" dirty="0"/>
              <a:t>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.__year</a:t>
            </a:r>
            <a:r>
              <a:rPr lang="en-US" dirty="0"/>
              <a:t> = </a:t>
            </a:r>
            <a:r>
              <a:rPr lang="en-US" dirty="0" err="1" smtClean="0"/>
              <a:t>newValue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});</a:t>
            </a: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Accesor properties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8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 </a:t>
            </a:r>
            <a:r>
              <a:rPr lang="es-ES" dirty="0" smtClean="0"/>
              <a:t>podemos definir múltiples propiedades de una sola vez.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vamos a añadir o modificar.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Un objeto cuyas propiedades se corresponden a los que queremos añadir o modificar en el objeto del primer argumento.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17410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</a:t>
            </a:r>
            <a:r>
              <a:rPr lang="es-ES" sz="2400" dirty="0" err="1"/>
              <a:t>book</a:t>
            </a:r>
            <a:r>
              <a:rPr lang="es-ES" sz="2400" dirty="0"/>
              <a:t> = </a:t>
            </a:r>
            <a:r>
              <a:rPr lang="es-ES" sz="2400" dirty="0" smtClean="0"/>
              <a:t>{};</a:t>
            </a:r>
          </a:p>
          <a:p>
            <a:pPr marL="0" indent="0">
              <a:buNone/>
            </a:pPr>
            <a:r>
              <a:rPr lang="en-US" sz="2400" dirty="0" err="1" smtClean="0"/>
              <a:t>Object.defineProperty</a:t>
            </a:r>
            <a:r>
              <a:rPr lang="en-US" sz="2400" dirty="0" smtClean="0"/>
              <a:t>(book</a:t>
            </a:r>
            <a:r>
              <a:rPr lang="en-US" sz="2400" dirty="0"/>
              <a:t>, {</a:t>
            </a:r>
            <a:br>
              <a:rPr lang="en-US" sz="2400" dirty="0"/>
            </a:br>
            <a:r>
              <a:rPr lang="en-US" sz="2400" dirty="0" smtClean="0"/>
              <a:t>    __</a:t>
            </a:r>
            <a:r>
              <a:rPr lang="en-US" sz="2400" dirty="0"/>
              <a:t>year: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value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2004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},</a:t>
            </a:r>
            <a:br>
              <a:rPr lang="en-US" sz="2400" dirty="0" smtClean="0"/>
            </a:br>
            <a:r>
              <a:rPr lang="en-US" sz="2400" dirty="0" smtClean="0"/>
              <a:t>    year</a:t>
            </a:r>
            <a:r>
              <a:rPr lang="en-US" sz="2400" dirty="0"/>
              <a:t>: 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get</a:t>
            </a:r>
            <a:r>
              <a:rPr lang="en-US" sz="2400" dirty="0"/>
              <a:t>: function ()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'year</a:t>
            </a:r>
            <a:r>
              <a:rPr lang="en-US" sz="2400" dirty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rgbClr val="C00000"/>
                </a:solidFill>
              </a:rPr>
              <a:t> +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},</a:t>
            </a:r>
            <a:br>
              <a:rPr lang="en-US" sz="2400" dirty="0" smtClean="0"/>
            </a:b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set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(</a:t>
            </a:r>
            <a:r>
              <a:rPr lang="en-US" sz="2400" dirty="0" err="1"/>
              <a:t>newValue</a:t>
            </a:r>
            <a:r>
              <a:rPr lang="en-US" sz="2400" dirty="0"/>
              <a:t>) </a:t>
            </a:r>
            <a:r>
              <a:rPr lang="en-US" sz="2400" dirty="0" smtClean="0"/>
              <a:t>{</a:t>
            </a:r>
            <a:br>
              <a:rPr lang="en-US" sz="2400" dirty="0" smtClean="0"/>
            </a:br>
            <a:r>
              <a:rPr lang="en-US" sz="2400" dirty="0" smtClean="0"/>
              <a:t>       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.__year</a:t>
            </a:r>
            <a:r>
              <a:rPr lang="en-US" sz="2400" dirty="0"/>
              <a:t> = </a:t>
            </a:r>
            <a:r>
              <a:rPr lang="en-US" sz="2400" dirty="0" err="1" smtClean="0"/>
              <a:t>newValue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        }</a:t>
            </a:r>
            <a:br>
              <a:rPr lang="en-US" sz="2400" dirty="0" smtClean="0"/>
            </a:br>
            <a:r>
              <a:rPr lang="en-US" sz="2400" dirty="0" smtClean="0"/>
              <a:t>    }</a:t>
            </a:r>
            <a:br>
              <a:rPr lang="en-US" sz="2400" dirty="0" smtClean="0"/>
            </a:br>
            <a:r>
              <a:rPr lang="en-US" sz="2400" dirty="0" smtClean="0"/>
              <a:t>});</a:t>
            </a:r>
            <a:endParaRPr lang="es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 smtClean="0"/>
              <a:t>Múltiples </a:t>
            </a:r>
            <a:r>
              <a:rPr lang="es-ES" dirty="0"/>
              <a:t>propiedades</a:t>
            </a:r>
          </a:p>
        </p:txBody>
      </p:sp>
    </p:spTree>
    <p:extLst>
      <p:ext uri="{BB962C8B-B14F-4D97-AF65-F5344CB8AC3E}">
        <p14:creationId xmlns:p14="http://schemas.microsoft.com/office/powerpoint/2010/main" val="31938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Mediante el método </a:t>
            </a:r>
            <a:r>
              <a:rPr lang="es-ES" i="1" dirty="0" err="1" smtClean="0"/>
              <a:t>Object.getOwnPropertyDescriptor</a:t>
            </a:r>
            <a:r>
              <a:rPr lang="es-ES" i="1" dirty="0" smtClean="0"/>
              <a:t>() </a:t>
            </a:r>
            <a:r>
              <a:rPr lang="es-ES" dirty="0" smtClean="0"/>
              <a:t>podemos obtener información sobre los atributos aplicados a una propiedad.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método tiene dos argumentos: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objeto cuyas propiedades queremos observar. 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nombre de la propiedad a observar.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Retorna un objeto con las propiedades </a:t>
            </a:r>
            <a:r>
              <a:rPr lang="es-ES" i="1" dirty="0" smtClean="0"/>
              <a:t>configurable</a:t>
            </a:r>
            <a:r>
              <a:rPr lang="es-ES" dirty="0" smtClean="0"/>
              <a:t>, </a:t>
            </a:r>
            <a:r>
              <a:rPr lang="es-ES" i="1" dirty="0" err="1" smtClean="0"/>
              <a:t>enumerable</a:t>
            </a:r>
            <a:r>
              <a:rPr lang="es-ES" dirty="0" smtClean="0"/>
              <a:t>, </a:t>
            </a:r>
            <a:r>
              <a:rPr lang="es-ES" i="1" dirty="0" err="1" smtClean="0"/>
              <a:t>get</a:t>
            </a:r>
            <a:r>
              <a:rPr lang="es-ES" dirty="0" smtClean="0"/>
              <a:t>, </a:t>
            </a:r>
            <a:r>
              <a:rPr lang="es-ES" i="1" dirty="0" smtClean="0"/>
              <a:t>set</a:t>
            </a:r>
            <a:r>
              <a:rPr lang="es-ES" dirty="0" smtClean="0"/>
              <a:t>, </a:t>
            </a:r>
            <a:r>
              <a:rPr lang="es-ES" i="1" dirty="0" err="1" smtClean="0"/>
              <a:t>writable</a:t>
            </a:r>
            <a:r>
              <a:rPr lang="es-ES" dirty="0" smtClean="0"/>
              <a:t> y </a:t>
            </a:r>
            <a:r>
              <a:rPr lang="es-ES" i="1" dirty="0" err="1" smtClean="0"/>
              <a:t>value</a:t>
            </a:r>
            <a:r>
              <a:rPr lang="es-ES" dirty="0" smtClean="0"/>
              <a:t>.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Leyendo atributos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709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'_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//2004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descriptor.configurable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descriptor = </a:t>
            </a:r>
            <a:r>
              <a:rPr lang="es-ES" dirty="0" err="1"/>
              <a:t>Object.getOwnPropertyDescriptor</a:t>
            </a:r>
            <a:r>
              <a:rPr lang="es-ES" dirty="0"/>
              <a:t>(</a:t>
            </a:r>
            <a:r>
              <a:rPr lang="es-ES" dirty="0" err="1"/>
              <a:t>book</a:t>
            </a:r>
            <a:r>
              <a:rPr lang="es-ES" dirty="0"/>
              <a:t>,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year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descriptor.value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undefined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/>
              <a:t>descriptor.enumerable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); //false</a:t>
            </a:r>
          </a:p>
          <a:p>
            <a:pPr marL="0" indent="0">
              <a:buNone/>
            </a:pPr>
            <a:r>
              <a:rPr lang="es-ES" dirty="0"/>
              <a:t>console.log(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/>
              <a:t> </a:t>
            </a:r>
            <a:r>
              <a:rPr lang="es-ES" dirty="0" err="1"/>
              <a:t>descriptor.get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52951" y="270933"/>
            <a:ext cx="3568205" cy="572031"/>
          </a:xfrm>
        </p:spPr>
        <p:txBody>
          <a:bodyPr/>
          <a:lstStyle/>
          <a:p>
            <a:r>
              <a:rPr lang="es-ES" dirty="0"/>
              <a:t>Leyendo atributos</a:t>
            </a:r>
          </a:p>
        </p:txBody>
      </p:sp>
    </p:spTree>
    <p:extLst>
      <p:ext uri="{BB962C8B-B14F-4D97-AF65-F5344CB8AC3E}">
        <p14:creationId xmlns:p14="http://schemas.microsoft.com/office/powerpoint/2010/main" val="1759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Incorrecto, si </a:t>
            </a:r>
            <a:r>
              <a:rPr lang="es-ES" dirty="0" err="1" smtClean="0"/>
              <a:t>book.year</a:t>
            </a:r>
            <a:r>
              <a:rPr lang="es-ES" dirty="0" smtClean="0"/>
              <a:t> vale </a:t>
            </a:r>
            <a:r>
              <a:rPr lang="es-ES" i="1" dirty="0" smtClean="0"/>
              <a:t>0</a:t>
            </a:r>
            <a:r>
              <a:rPr lang="es-ES" dirty="0" smtClean="0"/>
              <a:t>, </a:t>
            </a:r>
            <a:r>
              <a:rPr lang="es-ES" i="1" dirty="0" smtClean="0"/>
              <a:t>false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undefined</a:t>
            </a:r>
            <a:r>
              <a:rPr lang="es-ES" dirty="0" smtClean="0"/>
              <a:t> o </a:t>
            </a:r>
            <a:r>
              <a:rPr lang="es-ES" i="1" dirty="0" smtClean="0"/>
              <a:t>“”</a:t>
            </a:r>
            <a:r>
              <a:rPr lang="es-ES" dirty="0" smtClean="0"/>
              <a:t> no accederá al bloque.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/>
              <a:t>book.year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}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 y en la cadena de prototipos.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 err="1">
                <a:solidFill>
                  <a:srgbClr val="C00000"/>
                </a:solidFill>
              </a:rPr>
              <a:t>year</a:t>
            </a:r>
            <a:r>
              <a:rPr lang="es-ES" sz="2000" dirty="0">
                <a:solidFill>
                  <a:srgbClr val="C00000"/>
                </a:solidFill>
              </a:rPr>
              <a:t>'</a:t>
            </a:r>
            <a:r>
              <a:rPr lang="es-ES" sz="2000" dirty="0"/>
              <a:t> </a:t>
            </a:r>
            <a:r>
              <a:rPr lang="es-ES" sz="2000" dirty="0" smtClean="0"/>
              <a:t>in </a:t>
            </a:r>
            <a:r>
              <a:rPr lang="es-ES" sz="2000" dirty="0" err="1" smtClean="0"/>
              <a:t>book</a:t>
            </a:r>
            <a:r>
              <a:rPr lang="es-ES" sz="2000" dirty="0" smtClean="0"/>
              <a:t>){</a:t>
            </a:r>
            <a:br>
              <a:rPr lang="es-ES" sz="2000" dirty="0" smtClean="0"/>
            </a:b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*/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}</a:t>
            </a:r>
            <a:endParaRPr lang="es-ES" sz="2000" dirty="0"/>
          </a:p>
          <a:p>
            <a:pPr>
              <a:spcAft>
                <a:spcPts val="600"/>
              </a:spcAft>
            </a:pPr>
            <a:r>
              <a:rPr lang="es-ES" dirty="0" smtClean="0"/>
              <a:t>Correcto, busca propiedades de instancia.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book.hasOwnProperty</a:t>
            </a:r>
            <a:r>
              <a:rPr lang="es-ES" sz="2000" dirty="0" smtClean="0"/>
              <a:t>(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err="1" smtClean="0">
                <a:solidFill>
                  <a:srgbClr val="C00000"/>
                </a:solidFill>
              </a:rPr>
              <a:t>year</a:t>
            </a:r>
            <a:r>
              <a:rPr lang="es-ES" sz="2000" dirty="0" smtClean="0">
                <a:solidFill>
                  <a:srgbClr val="C00000"/>
                </a:solidFill>
              </a:rPr>
              <a:t>'</a:t>
            </a:r>
            <a:r>
              <a:rPr lang="es-ES" sz="2000" dirty="0" smtClean="0"/>
              <a:t>)){</a:t>
            </a: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   /*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here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/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Detectando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06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spcAft>
                <a:spcPts val="600"/>
              </a:spcAft>
              <a:buNone/>
            </a:pPr>
            <a:r>
              <a:rPr lang="es-ES" sz="8800" dirty="0" err="1" smtClean="0">
                <a:solidFill>
                  <a:schemeClr val="accent1">
                    <a:lumMod val="75000"/>
                  </a:schemeClr>
                </a:solidFill>
              </a:rPr>
              <a:t>delete</a:t>
            </a:r>
            <a:r>
              <a:rPr lang="es-ES" sz="8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8800" dirty="0" err="1" smtClean="0"/>
              <a:t>book.year</a:t>
            </a:r>
            <a:endParaRPr lang="es-ES" sz="8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Borrando propiedades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0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objetos, igual que sus propiedades, tienen atributos que definen su comportamiento.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Hay varias maneras de prevenir la modificación de un objeto</a:t>
            </a:r>
            <a:r>
              <a:rPr lang="es-ES" sz="2000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Object.preventExtensions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nos permite añadir propiedades.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Object.seal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(no son configurables).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Object.freeze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), no permite añadir ni modificar las propiedades ni su valor (no configurables ni </a:t>
            </a:r>
            <a:r>
              <a:rPr lang="es-ES" sz="1600" dirty="0" err="1" smtClean="0">
                <a:solidFill>
                  <a:srgbClr val="323330"/>
                </a:solidFill>
              </a:rPr>
              <a:t>writable</a:t>
            </a:r>
            <a:r>
              <a:rPr lang="es-ES" sz="1600" dirty="0" smtClean="0">
                <a:solidFill>
                  <a:srgbClr val="323330"/>
                </a:solidFill>
              </a:rPr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</a:t>
            </a:r>
            <a:r>
              <a:rPr lang="es-ES" sz="2000" dirty="0" smtClean="0"/>
              <a:t> </a:t>
            </a:r>
            <a:r>
              <a:rPr lang="es-ES" dirty="0" smtClean="0"/>
              <a:t>disponemos de métodos para comprobar el estado del objeto: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Object.isExtensible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Object.isSealed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sz="1600" dirty="0" err="1" smtClean="0">
                <a:solidFill>
                  <a:srgbClr val="323330"/>
                </a:solidFill>
              </a:rPr>
              <a:t>Object.isFrozen</a:t>
            </a:r>
            <a:r>
              <a:rPr lang="es-ES" sz="1600" dirty="0" smtClean="0">
                <a:solidFill>
                  <a:srgbClr val="323330"/>
                </a:solidFill>
              </a:rPr>
              <a:t>(</a:t>
            </a:r>
            <a:r>
              <a:rPr lang="es-ES" sz="1600" dirty="0" err="1" smtClean="0">
                <a:solidFill>
                  <a:srgbClr val="323330"/>
                </a:solidFill>
              </a:rPr>
              <a:t>obj</a:t>
            </a:r>
            <a:r>
              <a:rPr lang="es-ES" sz="1600" dirty="0" smtClean="0">
                <a:solidFill>
                  <a:srgbClr val="323330"/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140633" y="270933"/>
            <a:ext cx="4080523" cy="572031"/>
          </a:xfrm>
        </p:spPr>
        <p:txBody>
          <a:bodyPr/>
          <a:lstStyle/>
          <a:p>
            <a:r>
              <a:rPr lang="es-ES" dirty="0" smtClean="0"/>
              <a:t>Evitando modificaciones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76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63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 err="1"/>
              <a:t>title</a:t>
            </a:r>
            <a:r>
              <a:rPr lang="es-ES" dirty="0"/>
              <a:t>, </a:t>
            </a:r>
            <a:r>
              <a:rPr lang="es-ES" dirty="0" err="1"/>
              <a:t>year</a:t>
            </a:r>
            <a:r>
              <a:rPr lang="es-ES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 </a:t>
            </a:r>
            <a:r>
              <a:rPr lang="es-ES" dirty="0" smtClean="0"/>
              <a:t>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o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o.title</a:t>
            </a:r>
            <a:r>
              <a:rPr lang="es-ES" dirty="0"/>
              <a:t>= </a:t>
            </a:r>
            <a:r>
              <a:rPr lang="es-ES" dirty="0" err="1"/>
              <a:t>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o.year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year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/>
              <a:t>o.getTitle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}</a:t>
            </a: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  <a:p>
            <a:pPr>
              <a:spcBef>
                <a:spcPts val="0"/>
              </a:spcBef>
            </a:pPr>
            <a:r>
              <a:rPr lang="es-ES" dirty="0" smtClean="0"/>
              <a:t>Este patrón no nos permite saber qué tipo de objeto es el objeto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Factory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53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.getTitle</a:t>
            </a:r>
            <a:r>
              <a:rPr lang="en-US" dirty="0" smtClean="0"/>
              <a:t> </a:t>
            </a:r>
            <a:r>
              <a:rPr lang="en-US" dirty="0"/>
              <a:t>= function</a:t>
            </a:r>
            <a:r>
              <a:rPr lang="en-US" dirty="0" smtClean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};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 err="1"/>
              <a:t>createGame</a:t>
            </a:r>
            <a:r>
              <a:rPr lang="es-ES" dirty="0"/>
              <a:t>(</a:t>
            </a:r>
            <a:r>
              <a:rPr lang="es-ES" dirty="0">
                <a:solidFill>
                  <a:srgbClr val="C00000"/>
                </a:solidFill>
              </a:rPr>
              <a:t>'Karate Chan'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);</a:t>
            </a:r>
            <a:br>
              <a:rPr lang="es-ES" dirty="0"/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/>
              <a:t>console.log(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instanceof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93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Los constructores, por convención, empiezan con mayúsculas.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Observemos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se crea ningún objeto explícitamente.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Las propiedades y métodos se asignan directamente al objeto </a:t>
            </a:r>
            <a:r>
              <a:rPr lang="es-ES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No hay sentencia de retorno.</a:t>
            </a:r>
          </a:p>
          <a:p>
            <a:pPr>
              <a:spcBef>
                <a:spcPts val="1200"/>
              </a:spcBef>
            </a:pPr>
            <a:r>
              <a:rPr lang="es-ES" dirty="0" smtClean="0"/>
              <a:t>Para crear una nueva instancia usamos el operador </a:t>
            </a:r>
            <a:r>
              <a:rPr lang="es-ES" i="1" dirty="0" smtClean="0"/>
              <a:t>new</a:t>
            </a:r>
            <a:r>
              <a:rPr lang="es-ES" dirty="0" smtClean="0"/>
              <a:t>, lo que provoca que: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cree un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asigna el valor de </a:t>
            </a:r>
            <a:r>
              <a:rPr lang="es-ES" i="1" dirty="0" err="1" smtClean="0">
                <a:solidFill>
                  <a:srgbClr val="323330"/>
                </a:solidFill>
              </a:rPr>
              <a:t>this</a:t>
            </a:r>
            <a:r>
              <a:rPr lang="es-ES" dirty="0" smtClean="0">
                <a:solidFill>
                  <a:srgbClr val="323330"/>
                </a:solidFill>
              </a:rPr>
              <a:t> al nuevo objeto.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ejecuta el código dentro del constructor.</a:t>
            </a:r>
          </a:p>
          <a:p>
            <a:pPr lvl="1">
              <a:spcBef>
                <a:spcPts val="600"/>
              </a:spcBef>
            </a:pPr>
            <a:r>
              <a:rPr lang="es-ES" dirty="0" smtClean="0">
                <a:solidFill>
                  <a:srgbClr val="323330"/>
                </a:solidFill>
              </a:rPr>
              <a:t>Se retorna el nuevo objeto.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38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Cualquier función puede ser llamada con el operador </a:t>
            </a:r>
            <a:r>
              <a:rPr lang="es-ES" i="1" dirty="0" smtClean="0"/>
              <a:t>new</a:t>
            </a:r>
            <a:r>
              <a:rPr lang="es-ES" dirty="0" smtClean="0"/>
              <a:t>, actuando así como un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Cualquier constructor puede ser llamado sin el operador </a:t>
            </a:r>
            <a:r>
              <a:rPr lang="es-ES" i="1" dirty="0" smtClean="0">
                <a:solidFill>
                  <a:srgbClr val="323330"/>
                </a:solidFill>
              </a:rPr>
              <a:t>new</a:t>
            </a:r>
            <a:r>
              <a:rPr lang="es-ES" dirty="0" smtClean="0">
                <a:solidFill>
                  <a:srgbClr val="323330"/>
                </a:solidFill>
              </a:rPr>
              <a:t>. Esto provocará que sus miembros sean añadidos al objeto global (si no estamos en </a:t>
            </a:r>
            <a:r>
              <a:rPr lang="es-ES" i="1" dirty="0" err="1" smtClean="0">
                <a:solidFill>
                  <a:srgbClr val="323330"/>
                </a:solidFill>
              </a:rPr>
              <a:t>strict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mode</a:t>
            </a:r>
            <a:r>
              <a:rPr lang="es-ES" dirty="0" smtClean="0">
                <a:solidFill>
                  <a:srgbClr val="323330"/>
                </a:solidFill>
              </a:rPr>
              <a:t>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También podemos usar </a:t>
            </a:r>
            <a:r>
              <a:rPr lang="es-ES" dirty="0" err="1" smtClean="0">
                <a:solidFill>
                  <a:srgbClr val="323330"/>
                </a:solidFill>
              </a:rPr>
              <a:t>call</a:t>
            </a:r>
            <a:r>
              <a:rPr lang="es-ES" dirty="0" smtClean="0">
                <a:solidFill>
                  <a:srgbClr val="323330"/>
                </a:solidFill>
              </a:rPr>
              <a:t>() o </a:t>
            </a:r>
            <a:r>
              <a:rPr lang="es-ES" dirty="0" err="1" smtClean="0">
                <a:solidFill>
                  <a:srgbClr val="323330"/>
                </a:solidFill>
              </a:rPr>
              <a:t>apply</a:t>
            </a:r>
            <a:r>
              <a:rPr lang="es-ES" dirty="0" smtClean="0">
                <a:solidFill>
                  <a:srgbClr val="323330"/>
                </a:solidFill>
              </a:rPr>
              <a:t>() para que los miembros se añadan a un objeto 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El problema con los constructores es que los métodos se crean cada vez por cada instancia. No hacen referencia a la misma función (objeto).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game1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Galaxian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1988);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game2 = new Game(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 err="1">
                <a:solidFill>
                  <a:srgbClr val="C00000"/>
                </a:solidFill>
              </a:rPr>
              <a:t>Froggy</a:t>
            </a:r>
            <a:r>
              <a:rPr lang="en-US" sz="2000" dirty="0">
                <a:solidFill>
                  <a:srgbClr val="C00000"/>
                </a:solidFill>
              </a:rPr>
              <a:t>'</a:t>
            </a:r>
            <a:r>
              <a:rPr lang="en-US" sz="2000" dirty="0">
                <a:solidFill>
                  <a:srgbClr val="323330"/>
                </a:solidFill>
              </a:rPr>
              <a:t>, 1989);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console.log(game1.getTitle === game2.getTitle);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Constructores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/>
              <a:t>Game</a:t>
            </a:r>
            <a:r>
              <a:rPr lang="es-ES" dirty="0"/>
              <a:t>() { </a:t>
            </a:r>
            <a:r>
              <a:rPr lang="es-ES" dirty="0" smtClean="0"/>
              <a:t>}</a:t>
            </a:r>
            <a:br>
              <a:rPr lang="es-ES" dirty="0" smtClean="0"/>
            </a:b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 err="1" smtClean="0"/>
              <a:t>Game.prototype.title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Galaxian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Game.prototype.year</a:t>
            </a:r>
            <a:r>
              <a:rPr lang="es-ES" dirty="0"/>
              <a:t> = </a:t>
            </a:r>
            <a:r>
              <a:rPr lang="es-ES" dirty="0">
                <a:solidFill>
                  <a:srgbClr val="00B050"/>
                </a:solidFill>
              </a:rPr>
              <a:t>1988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err="1"/>
              <a:t>Game.prototype.getTitle</a:t>
            </a:r>
            <a:r>
              <a:rPr lang="es-ES" dirty="0"/>
              <a:t>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/>
              <a:t>.title</a:t>
            </a:r>
            <a:r>
              <a:rPr lang="es-E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s-ES" dirty="0"/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console.log(game1.getTitle === game2.getTitle);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42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Toda función tiene una propiedad </a:t>
            </a:r>
            <a:r>
              <a:rPr lang="es-ES" i="1" dirty="0"/>
              <a:t>prototype</a:t>
            </a:r>
            <a:r>
              <a:rPr lang="es-ES" dirty="0"/>
              <a:t> que contiene un objeto con sus propiedades y métodos y que está disponible para todas las instancias de un tipo de referencia particular.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Todos los miembros del </a:t>
            </a:r>
            <a:r>
              <a:rPr lang="es-ES" i="1" dirty="0" smtClean="0"/>
              <a:t>prototype</a:t>
            </a:r>
            <a:r>
              <a:rPr lang="es-ES" dirty="0" smtClean="0"/>
              <a:t> son compartidos por las instancias.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smtClean="0"/>
              <a:t>Al crear una función, su </a:t>
            </a:r>
            <a:r>
              <a:rPr lang="es-ES" i="1" dirty="0" smtClean="0"/>
              <a:t>prototype,</a:t>
            </a:r>
            <a:r>
              <a:rPr lang="es-ES" dirty="0" smtClean="0"/>
              <a:t> automáticamente, obtiene una propiedad constructor que apunta a si misma (a la función).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Algunos</a:t>
            </a:r>
            <a:r>
              <a:rPr lang="ca-ES" dirty="0" smtClean="0"/>
              <a:t> </a:t>
            </a:r>
            <a:r>
              <a:rPr lang="ca-ES" dirty="0" err="1" smtClean="0"/>
              <a:t>navegadores</a:t>
            </a:r>
            <a:r>
              <a:rPr lang="ca-ES" dirty="0" smtClean="0"/>
              <a:t> dan </a:t>
            </a:r>
            <a:r>
              <a:rPr lang="ca-ES" dirty="0" err="1" smtClean="0"/>
              <a:t>acceso</a:t>
            </a:r>
            <a:r>
              <a:rPr lang="ca-ES" dirty="0" smtClean="0"/>
              <a:t>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mediante</a:t>
            </a:r>
            <a:r>
              <a:rPr lang="ca-ES" dirty="0" smtClean="0"/>
              <a:t> la </a:t>
            </a:r>
            <a:r>
              <a:rPr lang="ca-ES" dirty="0" err="1" smtClean="0"/>
              <a:t>propiedad</a:t>
            </a:r>
            <a:r>
              <a:rPr lang="ca-ES" dirty="0" smtClean="0"/>
              <a:t> no </a:t>
            </a:r>
            <a:r>
              <a:rPr lang="ca-ES" dirty="0" err="1" smtClean="0"/>
              <a:t>estándar</a:t>
            </a:r>
            <a:r>
              <a:rPr lang="ca-ES" dirty="0" smtClean="0"/>
              <a:t> </a:t>
            </a:r>
            <a:r>
              <a:rPr lang="ca-ES" i="1" dirty="0" smtClean="0"/>
              <a:t>__</a:t>
            </a:r>
            <a:r>
              <a:rPr lang="ca-ES" i="1" dirty="0" err="1" smtClean="0"/>
              <a:t>proto</a:t>
            </a:r>
            <a:r>
              <a:rPr lang="ca-ES" i="1" dirty="0" smtClean="0"/>
              <a:t>__</a:t>
            </a:r>
            <a:r>
              <a:rPr lang="ca-ES" dirty="0" smtClean="0"/>
              <a:t>.</a:t>
            </a:r>
            <a:endParaRPr lang="es-E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4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4" y="1895301"/>
            <a:ext cx="11347705" cy="35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6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Cada </a:t>
            </a:r>
            <a:r>
              <a:rPr lang="ca-ES" dirty="0" err="1" smtClean="0"/>
              <a:t>vez</a:t>
            </a:r>
            <a:r>
              <a:rPr lang="ca-ES" dirty="0" smtClean="0"/>
              <a:t> que se </a:t>
            </a:r>
            <a:r>
              <a:rPr lang="ca-ES" dirty="0" err="1" smtClean="0"/>
              <a:t>accede</a:t>
            </a:r>
            <a:r>
              <a:rPr lang="ca-ES" dirty="0" smtClean="0"/>
              <a:t> a alguna </a:t>
            </a:r>
            <a:r>
              <a:rPr lang="ca-ES" dirty="0" err="1" smtClean="0"/>
              <a:t>propiedad</a:t>
            </a:r>
            <a:r>
              <a:rPr lang="ca-ES" dirty="0" smtClean="0"/>
              <a:t> de un </a:t>
            </a:r>
            <a:r>
              <a:rPr lang="ca-ES" dirty="0" err="1" smtClean="0"/>
              <a:t>objeto</a:t>
            </a:r>
            <a:r>
              <a:rPr lang="ca-ES" dirty="0" smtClean="0"/>
              <a:t>, </a:t>
            </a:r>
            <a:r>
              <a:rPr lang="ca-ES" dirty="0" err="1" smtClean="0"/>
              <a:t>empieza</a:t>
            </a:r>
            <a:r>
              <a:rPr lang="ca-ES" dirty="0" smtClean="0"/>
              <a:t> una </a:t>
            </a:r>
            <a:r>
              <a:rPr lang="ca-ES" dirty="0" err="1" smtClean="0"/>
              <a:t>búsqueda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Primero</a:t>
            </a:r>
            <a:r>
              <a:rPr lang="ca-ES" dirty="0" smtClean="0"/>
              <a:t> se busca en las </a:t>
            </a:r>
            <a:r>
              <a:rPr lang="ca-ES" dirty="0" err="1" smtClean="0"/>
              <a:t>propiedades</a:t>
            </a:r>
            <a:r>
              <a:rPr lang="ca-ES" dirty="0" smtClean="0"/>
              <a:t> de la instancia, </a:t>
            </a:r>
            <a:r>
              <a:rPr lang="ca-ES" dirty="0" err="1" smtClean="0"/>
              <a:t>luego</a:t>
            </a:r>
            <a:r>
              <a:rPr lang="ca-ES" dirty="0" smtClean="0"/>
              <a:t> en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 y </a:t>
            </a:r>
            <a:r>
              <a:rPr lang="ca-ES" dirty="0" err="1" smtClean="0"/>
              <a:t>así</a:t>
            </a:r>
            <a:r>
              <a:rPr lang="ca-ES" dirty="0" smtClean="0"/>
              <a:t> </a:t>
            </a:r>
            <a:r>
              <a:rPr lang="ca-ES" dirty="0" err="1" smtClean="0"/>
              <a:t>hasta</a:t>
            </a:r>
            <a:r>
              <a:rPr lang="ca-ES" dirty="0" smtClean="0"/>
              <a:t> llegar al </a:t>
            </a:r>
            <a:r>
              <a:rPr lang="ca-ES" dirty="0" err="1" smtClean="0"/>
              <a:t>objeto</a:t>
            </a:r>
            <a:r>
              <a:rPr lang="ca-ES" dirty="0" smtClean="0"/>
              <a:t> </a:t>
            </a:r>
            <a:r>
              <a:rPr lang="ca-ES" i="1" dirty="0" err="1" smtClean="0"/>
              <a:t>Object</a:t>
            </a:r>
            <a:r>
              <a:rPr lang="ca-ES" dirty="0" smtClean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Esta cadena se </a:t>
            </a:r>
            <a:r>
              <a:rPr lang="ca-ES" dirty="0" err="1" smtClean="0"/>
              <a:t>conoce</a:t>
            </a:r>
            <a:r>
              <a:rPr lang="ca-ES" dirty="0" smtClean="0"/>
              <a:t> como </a:t>
            </a:r>
            <a:r>
              <a:rPr lang="ca-ES" i="1" dirty="0" err="1" smtClean="0"/>
              <a:t>Prototype</a:t>
            </a:r>
            <a:r>
              <a:rPr lang="ca-ES" i="1" dirty="0" smtClean="0"/>
              <a:t> </a:t>
            </a:r>
            <a:r>
              <a:rPr lang="ca-ES" i="1" dirty="0" err="1" smtClean="0"/>
              <a:t>Chain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leer</a:t>
            </a:r>
            <a:r>
              <a:rPr lang="ca-ES" dirty="0" smtClean="0"/>
              <a:t> valores del </a:t>
            </a:r>
            <a:r>
              <a:rPr lang="ca-ES" i="1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desde</a:t>
            </a:r>
            <a:r>
              <a:rPr lang="ca-ES" dirty="0" smtClean="0"/>
              <a:t> las </a:t>
            </a:r>
            <a:r>
              <a:rPr lang="ca-ES" dirty="0" err="1" smtClean="0"/>
              <a:t>instancias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no </a:t>
            </a:r>
            <a:r>
              <a:rPr lang="ca-ES" dirty="0" err="1" smtClean="0"/>
              <a:t>modificarlos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Si </a:t>
            </a:r>
            <a:r>
              <a:rPr lang="ca-ES" dirty="0" err="1" smtClean="0"/>
              <a:t>añadimos</a:t>
            </a:r>
            <a:r>
              <a:rPr lang="ca-ES" dirty="0" smtClean="0"/>
              <a:t> una </a:t>
            </a:r>
            <a:r>
              <a:rPr lang="ca-ES" dirty="0" err="1" smtClean="0"/>
              <a:t>propiedad</a:t>
            </a:r>
            <a:r>
              <a:rPr lang="ca-ES" dirty="0" smtClean="0"/>
              <a:t> con el </a:t>
            </a:r>
            <a:r>
              <a:rPr lang="ca-ES" dirty="0" err="1" smtClean="0"/>
              <a:t>mismo</a:t>
            </a:r>
            <a:r>
              <a:rPr lang="ca-ES" dirty="0" smtClean="0"/>
              <a:t> nombre que una del </a:t>
            </a:r>
            <a:r>
              <a:rPr lang="ca-ES" i="1" dirty="0" err="1" smtClean="0"/>
              <a:t>prototype</a:t>
            </a:r>
            <a:r>
              <a:rPr lang="ca-ES" dirty="0" smtClean="0"/>
              <a:t>, </a:t>
            </a:r>
            <a:r>
              <a:rPr lang="ca-ES" dirty="0" err="1" smtClean="0"/>
              <a:t>creamos</a:t>
            </a:r>
            <a:r>
              <a:rPr lang="ca-ES" dirty="0" smtClean="0"/>
              <a:t> una </a:t>
            </a:r>
            <a:r>
              <a:rPr lang="ca-ES" dirty="0" err="1" smtClean="0"/>
              <a:t>nueva</a:t>
            </a:r>
            <a:r>
              <a:rPr lang="ca-ES" dirty="0" smtClean="0"/>
              <a:t> </a:t>
            </a:r>
            <a:r>
              <a:rPr lang="ca-ES" dirty="0" err="1" smtClean="0"/>
              <a:t>propiedad</a:t>
            </a:r>
            <a:r>
              <a:rPr lang="ca-ES" dirty="0" smtClean="0"/>
              <a:t> de instancia, </a:t>
            </a:r>
            <a:r>
              <a:rPr lang="ca-ES" dirty="0" err="1" smtClean="0"/>
              <a:t>enmascarando</a:t>
            </a:r>
            <a:r>
              <a:rPr lang="ca-ES" dirty="0" smtClean="0"/>
              <a:t> la del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hasOwnProperty</a:t>
            </a:r>
            <a:r>
              <a:rPr lang="ca-ES" i="1" dirty="0" smtClean="0"/>
              <a:t>() </a:t>
            </a:r>
            <a:r>
              <a:rPr lang="ca-ES" dirty="0" smtClean="0"/>
              <a:t>determina si la </a:t>
            </a:r>
            <a:r>
              <a:rPr lang="ca-ES" dirty="0" err="1" smtClean="0"/>
              <a:t>propiedad</a:t>
            </a:r>
            <a:r>
              <a:rPr lang="ca-ES" dirty="0" smtClean="0"/>
              <a:t> es de la instancia o de </a:t>
            </a:r>
            <a:r>
              <a:rPr lang="ca-ES" dirty="0" err="1" smtClean="0"/>
              <a:t>su</a:t>
            </a:r>
            <a:r>
              <a:rPr lang="ca-ES" dirty="0" smtClean="0"/>
              <a:t> </a:t>
            </a:r>
            <a:r>
              <a:rPr lang="ca-ES" i="1" dirty="0" err="1" smtClean="0"/>
              <a:t>prototype</a:t>
            </a:r>
            <a:r>
              <a:rPr lang="ca-ES" dirty="0" smtClean="0"/>
              <a:t>.</a:t>
            </a:r>
            <a:endParaRPr lang="es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08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El </a:t>
            </a:r>
            <a:r>
              <a:rPr lang="ca-ES" dirty="0" err="1" smtClean="0"/>
              <a:t>método</a:t>
            </a:r>
            <a:r>
              <a:rPr lang="ca-ES" dirty="0" smtClean="0"/>
              <a:t> </a:t>
            </a:r>
            <a:r>
              <a:rPr lang="ca-ES" i="1" dirty="0" err="1" smtClean="0"/>
              <a:t>Object.keys</a:t>
            </a:r>
            <a:r>
              <a:rPr lang="ca-ES" i="1" dirty="0" smtClean="0"/>
              <a:t>(</a:t>
            </a:r>
            <a:r>
              <a:rPr lang="ca-ES" i="1" dirty="0" err="1" smtClean="0"/>
              <a:t>obj</a:t>
            </a:r>
            <a:r>
              <a:rPr lang="ca-ES" i="1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obtiene</a:t>
            </a:r>
            <a:r>
              <a:rPr lang="ca-ES" dirty="0" smtClean="0"/>
              <a:t> </a:t>
            </a:r>
            <a:r>
              <a:rPr lang="ca-ES" dirty="0" err="1" smtClean="0"/>
              <a:t>todos</a:t>
            </a:r>
            <a:r>
              <a:rPr lang="ca-ES" dirty="0" smtClean="0"/>
              <a:t> los nombres de </a:t>
            </a:r>
            <a:r>
              <a:rPr lang="ca-ES" dirty="0" err="1" smtClean="0"/>
              <a:t>propiedades</a:t>
            </a:r>
            <a:r>
              <a:rPr lang="ca-ES" dirty="0" smtClean="0"/>
              <a:t> enumerables y de instancia de un </a:t>
            </a:r>
            <a:r>
              <a:rPr lang="ca-ES" dirty="0" err="1" smtClean="0"/>
              <a:t>objeto</a:t>
            </a:r>
            <a:r>
              <a:rPr lang="ca-ES" dirty="0"/>
              <a:t> </a:t>
            </a:r>
            <a:r>
              <a:rPr lang="ca-ES" dirty="0" smtClean="0"/>
              <a:t>concreto.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Sintáxis</a:t>
            </a:r>
            <a:r>
              <a:rPr lang="ca-ES" dirty="0" smtClean="0"/>
              <a:t> alternativa para 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/>
              <a:t>Game() { 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Game.prototype</a:t>
            </a:r>
            <a:r>
              <a:rPr lang="ca-ES" dirty="0"/>
              <a:t> =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constructor</a:t>
            </a:r>
            <a:r>
              <a:rPr lang="ca-ES" dirty="0"/>
              <a:t>: Game,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makes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 enumerable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!!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use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Object.defineProperty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ca-ES" dirty="0" smtClean="0">
                <a:solidFill>
                  <a:schemeClr val="accent6">
                    <a:lumMod val="75000"/>
                  </a:schemeClr>
                </a:solidFill>
              </a:rPr>
              <a:t> ES5</a:t>
            </a:r>
            <a:endParaRPr lang="ca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title</a:t>
            </a:r>
            <a:r>
              <a:rPr lang="ca-ES" dirty="0"/>
              <a:t>: 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 err="1">
                <a:solidFill>
                  <a:srgbClr val="C00000"/>
                </a:solidFill>
              </a:rPr>
              <a:t>Galaxian</a:t>
            </a:r>
            <a:r>
              <a:rPr lang="ca-ES" dirty="0">
                <a:solidFill>
                  <a:srgbClr val="C00000"/>
                </a:solidFill>
              </a:rPr>
              <a:t>'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year</a:t>
            </a:r>
            <a:r>
              <a:rPr lang="ca-ES" dirty="0"/>
              <a:t>: </a:t>
            </a:r>
            <a:r>
              <a:rPr lang="ca-ES" dirty="0">
                <a:solidFill>
                  <a:srgbClr val="00B050"/>
                </a:solidFill>
              </a:rPr>
              <a:t>1988</a:t>
            </a:r>
            <a:r>
              <a:rPr lang="ca-ES" dirty="0"/>
              <a:t>,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</a:t>
            </a:r>
            <a:r>
              <a:rPr lang="ca-ES" dirty="0" err="1"/>
              <a:t>getTitle</a:t>
            </a:r>
            <a:r>
              <a:rPr lang="ca-ES" dirty="0"/>
              <a:t>: </a:t>
            </a:r>
            <a:r>
              <a:rPr lang="ca-ES" dirty="0" err="1"/>
              <a:t>function</a:t>
            </a:r>
            <a:r>
              <a:rPr lang="ca-ES" dirty="0"/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ca-ES" dirty="0" err="1"/>
              <a:t>.title</a:t>
            </a:r>
            <a:r>
              <a:rPr lang="ca-ES" dirty="0"/>
              <a:t>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	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};</a:t>
            </a:r>
            <a:endParaRPr lang="ca-ES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28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err="1" smtClean="0"/>
              <a:t>Uno</a:t>
            </a:r>
            <a:r>
              <a:rPr lang="ca-ES" dirty="0" smtClean="0"/>
              <a:t> de los </a:t>
            </a:r>
            <a:r>
              <a:rPr lang="ca-ES" dirty="0" err="1" smtClean="0"/>
              <a:t>problemas</a:t>
            </a:r>
            <a:r>
              <a:rPr lang="ca-ES" dirty="0" smtClean="0"/>
              <a:t> del </a:t>
            </a:r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es que no </a:t>
            </a:r>
            <a:r>
              <a:rPr lang="ca-ES" dirty="0" err="1" smtClean="0"/>
              <a:t>podemos</a:t>
            </a:r>
            <a:r>
              <a:rPr lang="ca-ES" dirty="0" smtClean="0"/>
              <a:t> </a:t>
            </a:r>
            <a:r>
              <a:rPr lang="ca-ES" dirty="0" err="1" smtClean="0"/>
              <a:t>pasar</a:t>
            </a:r>
            <a:r>
              <a:rPr lang="ca-ES" dirty="0" smtClean="0"/>
              <a:t> </a:t>
            </a:r>
            <a:r>
              <a:rPr lang="ca-ES" dirty="0" err="1" smtClean="0"/>
              <a:t>argumentos</a:t>
            </a:r>
            <a:r>
              <a:rPr lang="ca-ES" dirty="0" smtClean="0"/>
              <a:t> de </a:t>
            </a:r>
            <a:r>
              <a:rPr lang="ca-ES" dirty="0" err="1" smtClean="0"/>
              <a:t>inicialización</a:t>
            </a:r>
            <a:r>
              <a:rPr lang="ca-ES" dirty="0" smtClean="0"/>
              <a:t> al constructor.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ca-ES" dirty="0" smtClean="0"/>
              <a:t>La </a:t>
            </a:r>
            <a:r>
              <a:rPr lang="ca-ES" dirty="0" err="1" smtClean="0"/>
              <a:t>naturaleza</a:t>
            </a:r>
            <a:r>
              <a:rPr lang="ca-ES" dirty="0" smtClean="0"/>
              <a:t> compartida de </a:t>
            </a:r>
            <a:r>
              <a:rPr lang="ca-ES" dirty="0" err="1" smtClean="0"/>
              <a:t>sus</a:t>
            </a:r>
            <a:r>
              <a:rPr lang="ca-ES" dirty="0" smtClean="0"/>
              <a:t> </a:t>
            </a:r>
            <a:r>
              <a:rPr lang="ca-ES" dirty="0" err="1" smtClean="0"/>
              <a:t>propiedades</a:t>
            </a:r>
            <a:r>
              <a:rPr lang="ca-ES" dirty="0" smtClean="0"/>
              <a:t> es un gran problema </a:t>
            </a:r>
            <a:r>
              <a:rPr lang="ca-ES" dirty="0" err="1" smtClean="0"/>
              <a:t>cuando</a:t>
            </a:r>
            <a:r>
              <a:rPr lang="ca-ES" dirty="0" smtClean="0"/>
              <a:t> nos </a:t>
            </a:r>
            <a:r>
              <a:rPr lang="ca-ES" dirty="0" err="1" smtClean="0"/>
              <a:t>encontramos</a:t>
            </a:r>
            <a:r>
              <a:rPr lang="ca-ES" dirty="0" smtClean="0"/>
              <a:t> con valores de referencia.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ca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ca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a-ES" dirty="0" err="1"/>
              <a:t>Obj</a:t>
            </a:r>
            <a:r>
              <a:rPr lang="ca-ES" dirty="0"/>
              <a:t>() 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 err="1"/>
              <a:t>Person.prototype.items</a:t>
            </a:r>
            <a:r>
              <a:rPr lang="ca-ES" dirty="0"/>
              <a:t> = [</a:t>
            </a:r>
            <a:r>
              <a:rPr lang="ca-ES" dirty="0">
                <a:solidFill>
                  <a:srgbClr val="00B050"/>
                </a:solidFill>
              </a:rPr>
              <a:t>1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2</a:t>
            </a:r>
            <a:r>
              <a:rPr lang="ca-ES" dirty="0"/>
              <a:t>,</a:t>
            </a:r>
            <a:r>
              <a:rPr lang="ca-ES" dirty="0">
                <a:solidFill>
                  <a:srgbClr val="00B050"/>
                </a:solidFill>
              </a:rPr>
              <a:t>3</a:t>
            </a:r>
            <a:r>
              <a:rPr lang="ca-ES" dirty="0"/>
              <a:t>];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o1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ca-ES" dirty="0"/>
              <a:t> o2 = </a:t>
            </a:r>
            <a:r>
              <a:rPr lang="ca-ES" dirty="0" err="1"/>
              <a:t>new</a:t>
            </a:r>
            <a:r>
              <a:rPr lang="ca-ES" dirty="0"/>
              <a:t> </a:t>
            </a:r>
            <a:r>
              <a:rPr lang="ca-ES" dirty="0" err="1"/>
              <a:t>Obj</a:t>
            </a:r>
            <a:r>
              <a:rPr lang="ca-ES" dirty="0"/>
              <a:t>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o1.items.push(</a:t>
            </a:r>
            <a:r>
              <a:rPr lang="ca-ES" dirty="0">
                <a:solidFill>
                  <a:srgbClr val="00B050"/>
                </a:solidFill>
              </a:rPr>
              <a:t>4</a:t>
            </a:r>
            <a:r>
              <a:rPr lang="ca-ES" dirty="0"/>
              <a:t>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dirty="0"/>
              <a:t>console.log(o2.items);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</a:rPr>
              <a:t>//1,2,3,4</a:t>
            </a:r>
            <a:endParaRPr lang="ca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3964" y="270933"/>
            <a:ext cx="3407192" cy="572031"/>
          </a:xfrm>
        </p:spPr>
        <p:txBody>
          <a:bodyPr/>
          <a:lstStyle/>
          <a:p>
            <a:r>
              <a:rPr lang="es-ES" dirty="0" smtClean="0"/>
              <a:t>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4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Game.prototype.getTitle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Este </a:t>
            </a:r>
            <a:r>
              <a:rPr lang="en-US" dirty="0" err="1" smtClean="0"/>
              <a:t>es</a:t>
            </a:r>
            <a:r>
              <a:rPr lang="en-US" dirty="0" smtClean="0"/>
              <a:t> el patron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para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referencia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Se </a:t>
            </a:r>
            <a:r>
              <a:rPr lang="en-US" dirty="0" err="1" smtClean="0"/>
              <a:t>comparten</a:t>
            </a:r>
            <a:r>
              <a:rPr lang="en-US" dirty="0" smtClean="0"/>
              <a:t> los </a:t>
            </a:r>
            <a:r>
              <a:rPr lang="en-US" dirty="0" err="1" smtClean="0"/>
              <a:t>métodos</a:t>
            </a:r>
            <a:r>
              <a:rPr lang="en-US" dirty="0" smtClean="0"/>
              <a:t>, </a:t>
            </a:r>
            <a:r>
              <a:rPr lang="en-US" dirty="0" err="1" smtClean="0"/>
              <a:t>conservando</a:t>
            </a:r>
            <a:r>
              <a:rPr lang="en-US" dirty="0" smtClean="0"/>
              <a:t> </a:t>
            </a:r>
            <a:r>
              <a:rPr lang="en-US" dirty="0" err="1" smtClean="0"/>
              <a:t>memoria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argumentos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constructor.</a:t>
            </a:r>
          </a:p>
          <a:p>
            <a:pPr>
              <a:spcBef>
                <a:spcPts val="0"/>
              </a:spcBef>
            </a:pP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968" y="312124"/>
            <a:ext cx="5611188" cy="470472"/>
          </a:xfrm>
        </p:spPr>
        <p:txBody>
          <a:bodyPr/>
          <a:lstStyle/>
          <a:p>
            <a:r>
              <a:rPr lang="es-ES" sz="2400" dirty="0" err="1" smtClean="0"/>
              <a:t>Combination</a:t>
            </a:r>
            <a:r>
              <a:rPr lang="es-ES" sz="2400" dirty="0" smtClean="0"/>
              <a:t> Constructor/</a:t>
            </a:r>
            <a:r>
              <a:rPr lang="es-ES" sz="2400" dirty="0" err="1" smtClean="0"/>
              <a:t>Prototype</a:t>
            </a:r>
            <a:r>
              <a:rPr lang="es-ES" sz="2400" dirty="0" smtClean="0"/>
              <a:t> Pattern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4071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 Game(title, year)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.title</a:t>
            </a:r>
            <a:r>
              <a:rPr lang="en-US" dirty="0" smtClean="0"/>
              <a:t> </a:t>
            </a:r>
            <a:r>
              <a:rPr lang="en-US" dirty="0"/>
              <a:t>= title;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 smtClean="0"/>
              <a:t>.year</a:t>
            </a:r>
            <a:r>
              <a:rPr lang="en-US" dirty="0" smtClean="0"/>
              <a:t> </a:t>
            </a:r>
            <a:r>
              <a:rPr lang="en-US" dirty="0"/>
              <a:t>= year;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.getTitle</a:t>
            </a:r>
            <a:r>
              <a:rPr lang="en-US" dirty="0"/>
              <a:t> != 'function'){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Game.prototype.getTitle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/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 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err="1"/>
              <a:t>.title</a:t>
            </a:r>
            <a:r>
              <a:rPr lang="en-US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   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métodos</a:t>
            </a:r>
            <a:r>
              <a:rPr lang="en-US" dirty="0" smtClean="0"/>
              <a:t> del </a:t>
            </a:r>
            <a:r>
              <a:rPr lang="en-US" i="1" dirty="0" smtClean="0"/>
              <a:t>prototype</a:t>
            </a:r>
            <a:r>
              <a:rPr lang="en-US" dirty="0" smtClean="0"/>
              <a:t> se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sólo</a:t>
            </a:r>
            <a:r>
              <a:rPr lang="en-US" dirty="0" smtClean="0"/>
              <a:t> al </a:t>
            </a:r>
            <a:r>
              <a:rPr lang="en-US" dirty="0" err="1" smtClean="0"/>
              <a:t>crear</a:t>
            </a:r>
            <a:r>
              <a:rPr lang="en-US" dirty="0" smtClean="0"/>
              <a:t> la </a:t>
            </a:r>
            <a:r>
              <a:rPr lang="en-US" dirty="0" err="1" smtClean="0"/>
              <a:t>primera</a:t>
            </a:r>
            <a:r>
              <a:rPr lang="en-US" dirty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Aquí</a:t>
            </a:r>
            <a:r>
              <a:rPr lang="en-US" dirty="0" smtClean="0"/>
              <a:t>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sobrescribir</a:t>
            </a:r>
            <a:r>
              <a:rPr lang="en-US" dirty="0" smtClean="0"/>
              <a:t> el </a:t>
            </a:r>
            <a:r>
              <a:rPr lang="en-US" i="1" dirty="0" smtClean="0"/>
              <a:t>prototype</a:t>
            </a:r>
            <a:r>
              <a:rPr lang="en-US" dirty="0" smtClean="0"/>
              <a:t> con un </a:t>
            </a:r>
            <a:r>
              <a:rPr lang="en-US" dirty="0" err="1" smtClean="0"/>
              <a:t>objeto</a:t>
            </a:r>
            <a:r>
              <a:rPr lang="en-US" dirty="0" smtClean="0"/>
              <a:t> literal.</a:t>
            </a:r>
            <a:endParaRPr lang="ca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982691" y="270933"/>
            <a:ext cx="4238465" cy="572031"/>
          </a:xfrm>
        </p:spPr>
        <p:txBody>
          <a:bodyPr/>
          <a:lstStyle/>
          <a:p>
            <a:r>
              <a:rPr lang="es-ES" dirty="0" err="1" smtClean="0"/>
              <a:t>Dynamic</a:t>
            </a:r>
            <a:r>
              <a:rPr lang="es-ES" dirty="0" smtClean="0"/>
              <a:t> Prototype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5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n-US" sz="2400" dirty="0" smtClean="0"/>
              <a:t> values = new Array();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create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array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values.push.apply</a:t>
            </a:r>
            <a:r>
              <a:rPr lang="en-US" sz="2400" dirty="0" smtClean="0"/>
              <a:t>(values</a:t>
            </a:r>
            <a:r>
              <a:rPr lang="en-US" sz="2400" dirty="0"/>
              <a:t>, arguments</a:t>
            </a:r>
            <a:r>
              <a:rPr lang="en-US" sz="2400" dirty="0" smtClean="0"/>
              <a:t>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//add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values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err="1" smtClean="0"/>
              <a:t>values.toPipedString</a:t>
            </a:r>
            <a:r>
              <a:rPr lang="en-US" sz="2400" dirty="0" smtClean="0"/>
              <a:t> =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400" dirty="0" smtClean="0"/>
              <a:t> () 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        return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sz="2400" dirty="0" err="1"/>
              <a:t>.join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'|'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};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400" dirty="0" smtClean="0"/>
              <a:t> </a:t>
            </a:r>
            <a:r>
              <a:rPr lang="en-US" sz="2400" dirty="0"/>
              <a:t>values</a:t>
            </a:r>
            <a:r>
              <a:rPr lang="en-US" sz="2400" dirty="0" smtClean="0"/>
              <a:t>; </a:t>
            </a:r>
            <a:r>
              <a:rPr lang="en-US" sz="2400" dirty="0"/>
              <a:t>//return </a:t>
            </a:r>
            <a:r>
              <a:rPr lang="en-US" sz="2400" dirty="0" smtClean="0"/>
              <a:t>it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400" dirty="0"/>
              <a:t> colors =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400" dirty="0"/>
              <a:t> </a:t>
            </a:r>
            <a:r>
              <a:rPr lang="en-US" sz="2400" dirty="0" err="1"/>
              <a:t>SpecialArray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00000"/>
                </a:solidFill>
              </a:rPr>
              <a:t>'red'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'blue'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'green'</a:t>
            </a:r>
            <a:r>
              <a:rPr lang="en-US" sz="24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console.log(</a:t>
            </a:r>
            <a:r>
              <a:rPr lang="en-US" sz="2400" dirty="0" err="1"/>
              <a:t>colors.toPipedString</a:t>
            </a:r>
            <a:r>
              <a:rPr lang="en-US" sz="2400" dirty="0"/>
              <a:t>());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red|blue|green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‘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err="1" smtClean="0"/>
              <a:t>Igual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el Factory Pattern </a:t>
            </a:r>
            <a:r>
              <a:rPr lang="en-US" sz="2400" dirty="0" err="1" smtClean="0"/>
              <a:t>pero</a:t>
            </a:r>
            <a:r>
              <a:rPr lang="en-US" sz="2400" dirty="0" smtClean="0"/>
              <a:t> </a:t>
            </a:r>
            <a:r>
              <a:rPr lang="en-US" sz="2400" dirty="0" err="1" smtClean="0"/>
              <a:t>usando</a:t>
            </a:r>
            <a:r>
              <a:rPr lang="en-US" sz="2400" dirty="0" smtClean="0"/>
              <a:t> el </a:t>
            </a:r>
            <a:r>
              <a:rPr lang="en-US" sz="2400" dirty="0" err="1" smtClean="0"/>
              <a:t>operador</a:t>
            </a:r>
            <a:r>
              <a:rPr lang="en-US" sz="2400" dirty="0" smtClean="0"/>
              <a:t> new.</a:t>
            </a:r>
          </a:p>
          <a:p>
            <a:pPr>
              <a:spcBef>
                <a:spcPts val="0"/>
              </a:spcBef>
            </a:pPr>
            <a:r>
              <a:rPr lang="en-US" sz="2400" dirty="0" err="1" smtClean="0"/>
              <a:t>Nos</a:t>
            </a:r>
            <a:r>
              <a:rPr lang="en-US" sz="2400" dirty="0" smtClean="0"/>
              <a:t>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</a:t>
            </a:r>
            <a:r>
              <a:rPr lang="en-US" sz="2400" dirty="0" err="1" smtClean="0"/>
              <a:t>constructores</a:t>
            </a:r>
            <a:r>
              <a:rPr lang="en-US" sz="2400" dirty="0" smtClean="0"/>
              <a:t> </a:t>
            </a:r>
            <a:r>
              <a:rPr lang="en-US" sz="2400" dirty="0" err="1" smtClean="0"/>
              <a:t>que</a:t>
            </a:r>
            <a:r>
              <a:rPr lang="en-US" sz="2400" dirty="0" smtClean="0"/>
              <a:t> no </a:t>
            </a:r>
            <a:r>
              <a:rPr lang="en-US" sz="2400" dirty="0" err="1" smtClean="0"/>
              <a:t>podríamos</a:t>
            </a:r>
            <a:r>
              <a:rPr lang="en-US" sz="2400" dirty="0" smtClean="0"/>
              <a:t> </a:t>
            </a:r>
            <a:r>
              <a:rPr lang="en-US" sz="2400" dirty="0" err="1" smtClean="0"/>
              <a:t>crear</a:t>
            </a:r>
            <a:r>
              <a:rPr lang="en-US" sz="2400" dirty="0" smtClean="0"/>
              <a:t> de </a:t>
            </a:r>
            <a:r>
              <a:rPr lang="en-US" sz="2400" dirty="0" err="1" smtClean="0"/>
              <a:t>otra</a:t>
            </a:r>
            <a:r>
              <a:rPr lang="en-US" sz="2400" dirty="0" smtClean="0"/>
              <a:t> </a:t>
            </a:r>
            <a:r>
              <a:rPr lang="en-US" sz="2400" dirty="0" err="1" smtClean="0"/>
              <a:t>manera</a:t>
            </a:r>
            <a:r>
              <a:rPr lang="en-US" sz="24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Este </a:t>
            </a:r>
            <a:r>
              <a:rPr lang="en-US" sz="2400" dirty="0" err="1" smtClean="0"/>
              <a:t>patrón</a:t>
            </a:r>
            <a:r>
              <a:rPr lang="en-US" sz="2400" dirty="0" smtClean="0"/>
              <a:t> </a:t>
            </a:r>
            <a:r>
              <a:rPr lang="en-US" sz="2400" dirty="0" err="1" smtClean="0"/>
              <a:t>debería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evitado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posible</a:t>
            </a:r>
            <a:r>
              <a:rPr lang="en-US" sz="2400" dirty="0" smtClean="0"/>
              <a:t>.</a:t>
            </a:r>
            <a:endParaRPr lang="ca-ES" sz="2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7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Creación de objetos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ca-ES" dirty="0" smtClean="0"/>
              <a:t>Un </a:t>
            </a:r>
            <a:r>
              <a:rPr lang="ca-ES" i="1" dirty="0" err="1" smtClean="0"/>
              <a:t>objeto</a:t>
            </a:r>
            <a:r>
              <a:rPr lang="ca-ES" i="1" dirty="0" smtClean="0"/>
              <a:t> durable </a:t>
            </a:r>
            <a:r>
              <a:rPr lang="ca-ES" dirty="0" smtClean="0"/>
              <a:t>es </a:t>
            </a:r>
            <a:r>
              <a:rPr lang="ca-ES" dirty="0" err="1" smtClean="0"/>
              <a:t>aquel</a:t>
            </a:r>
            <a:r>
              <a:rPr lang="ca-ES" dirty="0" smtClean="0"/>
              <a:t> que </a:t>
            </a:r>
            <a:r>
              <a:rPr lang="ca-ES" dirty="0" err="1" smtClean="0"/>
              <a:t>carece</a:t>
            </a:r>
            <a:r>
              <a:rPr lang="ca-ES" dirty="0" smtClean="0"/>
              <a:t> de </a:t>
            </a:r>
            <a:r>
              <a:rPr lang="ca-ES" dirty="0" err="1" smtClean="0"/>
              <a:t>propiedades</a:t>
            </a:r>
            <a:r>
              <a:rPr lang="ca-ES" dirty="0" smtClean="0"/>
              <a:t> </a:t>
            </a:r>
            <a:r>
              <a:rPr lang="ca-ES" dirty="0" err="1" smtClean="0"/>
              <a:t>públicas</a:t>
            </a:r>
            <a:r>
              <a:rPr lang="ca-ES" dirty="0" smtClean="0"/>
              <a:t> y </a:t>
            </a:r>
            <a:r>
              <a:rPr lang="ca-ES" dirty="0" err="1" smtClean="0"/>
              <a:t>cuyos</a:t>
            </a:r>
            <a:r>
              <a:rPr lang="ca-ES" dirty="0" smtClean="0"/>
              <a:t> </a:t>
            </a:r>
            <a:r>
              <a:rPr lang="ca-ES" dirty="0" err="1" smtClean="0"/>
              <a:t>métodos</a:t>
            </a:r>
            <a:r>
              <a:rPr lang="ca-ES" dirty="0" smtClean="0"/>
              <a:t> no </a:t>
            </a:r>
            <a:r>
              <a:rPr lang="ca-ES" dirty="0" err="1" smtClean="0"/>
              <a:t>hacen</a:t>
            </a:r>
            <a:r>
              <a:rPr lang="ca-ES" dirty="0" smtClean="0"/>
              <a:t> referencia a </a:t>
            </a:r>
            <a:r>
              <a:rPr lang="ca-ES" i="1" dirty="0" err="1" smtClean="0"/>
              <a:t>this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Se </a:t>
            </a:r>
            <a:r>
              <a:rPr lang="ca-ES" dirty="0" err="1" smtClean="0"/>
              <a:t>usan</a:t>
            </a:r>
            <a:r>
              <a:rPr lang="ca-ES" dirty="0" smtClean="0"/>
              <a:t> en </a:t>
            </a:r>
            <a:r>
              <a:rPr lang="ca-ES" dirty="0" err="1" smtClean="0"/>
              <a:t>entornos</a:t>
            </a:r>
            <a:r>
              <a:rPr lang="ca-ES" dirty="0" smtClean="0"/>
              <a:t> </a:t>
            </a:r>
            <a:r>
              <a:rPr lang="ca-ES" dirty="0" err="1" smtClean="0"/>
              <a:t>seguros</a:t>
            </a:r>
            <a:r>
              <a:rPr lang="ca-ES" dirty="0" smtClean="0"/>
              <a:t> que no </a:t>
            </a:r>
            <a:r>
              <a:rPr lang="ca-ES" dirty="0" err="1" smtClean="0"/>
              <a:t>permiten</a:t>
            </a:r>
            <a:r>
              <a:rPr lang="ca-ES" dirty="0" smtClean="0"/>
              <a:t> el uso de </a:t>
            </a:r>
            <a:r>
              <a:rPr lang="ca-ES" i="1" dirty="0" err="1" smtClean="0"/>
              <a:t>this</a:t>
            </a:r>
            <a:r>
              <a:rPr lang="ca-ES" dirty="0" smtClean="0"/>
              <a:t> o </a:t>
            </a:r>
            <a:r>
              <a:rPr lang="ca-ES" i="1" dirty="0" err="1" smtClean="0"/>
              <a:t>new</a:t>
            </a:r>
            <a:r>
              <a:rPr lang="ca-E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ca-ES" dirty="0" smtClean="0"/>
              <a:t>Este </a:t>
            </a:r>
            <a:r>
              <a:rPr lang="ca-ES" dirty="0" err="1" smtClean="0"/>
              <a:t>patrón</a:t>
            </a:r>
            <a:r>
              <a:rPr lang="ca-ES" dirty="0" smtClean="0"/>
              <a:t> es similar al </a:t>
            </a:r>
            <a:r>
              <a:rPr lang="ca-ES" dirty="0" err="1" smtClean="0"/>
              <a:t>Factory</a:t>
            </a:r>
            <a:r>
              <a:rPr lang="ca-ES" dirty="0" smtClean="0"/>
              <a:t> </a:t>
            </a:r>
            <a:r>
              <a:rPr lang="ca-ES" dirty="0" err="1" smtClean="0"/>
              <a:t>Pattern</a:t>
            </a:r>
            <a:r>
              <a:rPr lang="ca-ES" dirty="0" smtClean="0"/>
              <a:t> </a:t>
            </a:r>
            <a:r>
              <a:rPr lang="ca-ES" dirty="0" err="1" smtClean="0"/>
              <a:t>pero</a:t>
            </a:r>
            <a:r>
              <a:rPr lang="ca-ES" dirty="0" smtClean="0"/>
              <a:t> genera </a:t>
            </a:r>
            <a:r>
              <a:rPr lang="ca-ES" i="1" dirty="0" err="1" smtClean="0"/>
              <a:t>objetos</a:t>
            </a:r>
            <a:r>
              <a:rPr lang="ca-ES" i="1" dirty="0" smtClean="0"/>
              <a:t> durables</a:t>
            </a:r>
            <a:r>
              <a:rPr lang="ca-ES" dirty="0" smtClean="0"/>
              <a:t>.</a:t>
            </a:r>
          </a:p>
          <a:p>
            <a:pPr>
              <a:spcBef>
                <a:spcPts val="0"/>
              </a:spcBef>
            </a:pPr>
            <a:endParaRPr lang="ca-E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Game(title, year)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Object();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</a:t>
            </a:r>
            <a:r>
              <a:rPr lang="en-US" sz="2000" dirty="0" err="1" smtClean="0">
                <a:solidFill>
                  <a:srgbClr val="323330"/>
                </a:solidFill>
              </a:rPr>
              <a:t>o.getTitle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() 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    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title;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};</a:t>
            </a:r>
            <a:endParaRPr lang="en-US" sz="2000" dirty="0">
              <a:solidFill>
                <a:srgbClr val="32333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return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game = Game(</a:t>
            </a:r>
            <a:r>
              <a:rPr lang="en-US" sz="2000" dirty="0">
                <a:solidFill>
                  <a:srgbClr val="C00000"/>
                </a:solidFill>
              </a:rPr>
              <a:t>'Karate Chan'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1988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ca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46789" y="270933"/>
            <a:ext cx="4474367" cy="572031"/>
          </a:xfrm>
        </p:spPr>
        <p:txBody>
          <a:bodyPr/>
          <a:lstStyle/>
          <a:p>
            <a:r>
              <a:rPr lang="es-ES" dirty="0" smtClean="0"/>
              <a:t>Durable Constructor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1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52450"/>
          </a:xfrm>
        </p:spPr>
        <p:txBody>
          <a:bodyPr/>
          <a:lstStyle/>
          <a:p>
            <a:pPr marL="0" indent="0">
              <a:buNone/>
            </a:pPr>
            <a:r>
              <a:rPr lang="ca-ES" dirty="0" smtClean="0"/>
              <a:t>ECMA-262 lo </a:t>
            </a:r>
            <a:r>
              <a:rPr lang="ca-ES" dirty="0" err="1" smtClean="0"/>
              <a:t>describe</a:t>
            </a:r>
            <a:r>
              <a:rPr lang="ca-ES" dirty="0" smtClean="0"/>
              <a:t> como el </a:t>
            </a:r>
            <a:r>
              <a:rPr lang="ca-ES" dirty="0" err="1" smtClean="0"/>
              <a:t>método</a:t>
            </a:r>
            <a:r>
              <a:rPr lang="ca-ES" dirty="0" smtClean="0"/>
              <a:t> principal de </a:t>
            </a:r>
            <a:r>
              <a:rPr lang="es-ES" dirty="0" smtClean="0"/>
              <a:t>herencia</a:t>
            </a:r>
            <a:r>
              <a:rPr lang="ca-ES" dirty="0" smtClean="0"/>
              <a:t> en </a:t>
            </a:r>
            <a:r>
              <a:rPr lang="es-ES" dirty="0" smtClean="0"/>
              <a:t>ECMAScript</a:t>
            </a:r>
            <a:r>
              <a:rPr lang="ca-ES" dirty="0" smtClean="0"/>
              <a:t>.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ca-ES" sz="1600" dirty="0" smtClean="0"/>
              <a:t/>
            </a:r>
            <a:br>
              <a:rPr lang="ca-ES" sz="1600" dirty="0" smtClean="0"/>
            </a:br>
            <a:endParaRPr lang="ca-ES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142878" y="2061558"/>
            <a:ext cx="5181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</a:t>
            </a:r>
          </a:p>
          <a:p>
            <a:r>
              <a:rPr lang="ca-ES" dirty="0" err="1">
                <a:latin typeface="+mj-lt"/>
              </a:rPr>
              <a:t>SuperType.prototype.getSuperValue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</a:p>
          <a:p>
            <a:pPr lvl="1"/>
            <a:endParaRPr lang="ca-ES" dirty="0"/>
          </a:p>
        </p:txBody>
      </p:sp>
      <p:sp>
        <p:nvSpPr>
          <p:cNvPr id="6" name="Rectangle 5"/>
          <p:cNvSpPr/>
          <p:nvPr/>
        </p:nvSpPr>
        <p:spPr>
          <a:xfrm>
            <a:off x="6860771" y="2061558"/>
            <a:ext cx="533122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dirty="0" err="1" smtClean="0">
                <a:latin typeface="+mj-lt"/>
              </a:rPr>
              <a:t>function</a:t>
            </a:r>
            <a:r>
              <a:rPr lang="ca-ES" dirty="0" smtClean="0"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false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 smtClean="0">
                <a:latin typeface="+mj-lt"/>
              </a:rPr>
              <a:t>}</a:t>
            </a:r>
          </a:p>
          <a:p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inherit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from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SuperType</a:t>
            </a:r>
            <a:r>
              <a:rPr lang="ca-ES" dirty="0">
                <a:latin typeface="+mj-lt"/>
              </a:rPr>
              <a:t/>
            </a:r>
            <a:br>
              <a:rPr lang="ca-ES" dirty="0">
                <a:latin typeface="+mj-lt"/>
              </a:rPr>
            </a:br>
            <a:r>
              <a:rPr lang="ca-ES" dirty="0" err="1">
                <a:latin typeface="+mj-lt"/>
              </a:rPr>
              <a:t>SubType.prototype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SuperType</a:t>
            </a:r>
            <a:r>
              <a:rPr lang="ca-ES" dirty="0">
                <a:latin typeface="+mj-lt"/>
              </a:rPr>
              <a:t>(); </a:t>
            </a:r>
            <a:r>
              <a:rPr lang="ca-ES" dirty="0" err="1" smtClean="0">
                <a:latin typeface="+mj-lt"/>
              </a:rPr>
              <a:t>SubType.prototype.getSubValue</a:t>
            </a:r>
            <a:r>
              <a:rPr lang="ca-ES" dirty="0" smtClean="0">
                <a:latin typeface="+mj-lt"/>
              </a:rPr>
              <a:t> </a:t>
            </a:r>
            <a:r>
              <a:rPr lang="ca-ES" dirty="0">
                <a:latin typeface="+mj-lt"/>
              </a:rPr>
              <a:t>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>
                <a:latin typeface="+mj-lt"/>
              </a:rPr>
              <a:t>() {</a:t>
            </a:r>
          </a:p>
          <a:p>
            <a:r>
              <a:rPr lang="ca-ES" dirty="0">
                <a:latin typeface="+mj-lt"/>
              </a:rPr>
              <a:t>	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ca-ES" dirty="0" err="1">
                <a:latin typeface="+mj-lt"/>
              </a:rPr>
              <a:t>.subproperty</a:t>
            </a:r>
            <a:r>
              <a:rPr lang="ca-ES" dirty="0">
                <a:latin typeface="+mj-lt"/>
              </a:rPr>
              <a:t>;</a:t>
            </a:r>
          </a:p>
          <a:p>
            <a:r>
              <a:rPr lang="ca-ES" dirty="0">
                <a:latin typeface="+mj-lt"/>
              </a:rPr>
              <a:t>};</a:t>
            </a:r>
            <a:br>
              <a:rPr lang="ca-ES" dirty="0">
                <a:latin typeface="+mj-lt"/>
              </a:rPr>
            </a:br>
            <a:endParaRPr lang="ca-ES" dirty="0">
              <a:latin typeface="+mj-lt"/>
            </a:endParaRPr>
          </a:p>
          <a:p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ca-ES" dirty="0">
                <a:latin typeface="+mj-lt"/>
              </a:rPr>
              <a:t> </a:t>
            </a:r>
            <a:r>
              <a:rPr lang="ca-ES" dirty="0" err="1">
                <a:latin typeface="+mj-lt"/>
              </a:rPr>
              <a:t>instance</a:t>
            </a:r>
            <a:r>
              <a:rPr lang="ca-ES" dirty="0">
                <a:latin typeface="+mj-lt"/>
              </a:rPr>
              <a:t> = </a:t>
            </a:r>
            <a:r>
              <a:rPr lang="ca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ca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ca-ES" dirty="0" err="1">
                <a:latin typeface="+mj-lt"/>
              </a:rPr>
              <a:t>SubType</a:t>
            </a:r>
            <a:r>
              <a:rPr lang="ca-ES" dirty="0">
                <a:latin typeface="+mj-lt"/>
              </a:rPr>
              <a:t>();</a:t>
            </a:r>
          </a:p>
          <a:p>
            <a:r>
              <a:rPr lang="ca-ES" dirty="0">
                <a:latin typeface="+mj-lt"/>
              </a:rPr>
              <a:t>console.log(</a:t>
            </a:r>
            <a:r>
              <a:rPr lang="ca-ES" dirty="0" err="1">
                <a:latin typeface="+mj-lt"/>
              </a:rPr>
              <a:t>instance.getSuperValue</a:t>
            </a:r>
            <a:r>
              <a:rPr lang="ca-ES" dirty="0">
                <a:latin typeface="+mj-lt"/>
              </a:rPr>
              <a:t>()); </a:t>
            </a:r>
            <a:r>
              <a:rPr lang="ca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ca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true</a:t>
            </a:r>
            <a:endParaRPr lang="ca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79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1" y="1386996"/>
            <a:ext cx="9099878" cy="4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84757" y="270933"/>
            <a:ext cx="3436399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83" y="1052641"/>
            <a:ext cx="5766616" cy="54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95433"/>
          </a:xfrm>
        </p:spPr>
        <p:txBody>
          <a:bodyPr/>
          <a:lstStyle/>
          <a:p>
            <a:r>
              <a:rPr lang="es-ES" dirty="0" smtClean="0"/>
              <a:t>Uno de los problemas de este tipo de herencia es el de los valores de referencia.</a:t>
            </a:r>
          </a:p>
          <a:p>
            <a:r>
              <a:rPr lang="es-ES" dirty="0" smtClean="0"/>
              <a:t>Las propiedades de instancia del objeto padre, ahora pasan a ser propiedades del </a:t>
            </a:r>
            <a:r>
              <a:rPr lang="es-ES" i="1" dirty="0" smtClean="0"/>
              <a:t>prototype</a:t>
            </a:r>
            <a:r>
              <a:rPr lang="es-ES" dirty="0" smtClean="0"/>
              <a:t>, ya que hemos asignado una instancia del padre al </a:t>
            </a:r>
            <a:r>
              <a:rPr lang="es-ES" i="1" dirty="0" smtClean="0"/>
              <a:t>prototype</a:t>
            </a:r>
            <a:r>
              <a:rPr lang="es-ES" dirty="0" smtClean="0"/>
              <a:t> del hijo.</a:t>
            </a:r>
          </a:p>
          <a:p>
            <a:r>
              <a:rPr lang="es-ES" dirty="0" smtClean="0"/>
              <a:t>Otro problema es que no podemos pasar argumentos al constructor del padre sin afectar a todas las instancias.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err="1" smtClean="0"/>
              <a:t>Prototype</a:t>
            </a:r>
            <a:r>
              <a:rPr lang="ca-ES" dirty="0" smtClean="0"/>
              <a:t> </a:t>
            </a:r>
            <a:r>
              <a:rPr lang="ca-ES" dirty="0" err="1" smtClean="0"/>
              <a:t>Chaining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78942" y="4502663"/>
            <a:ext cx="48273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 {}</a:t>
            </a:r>
          </a:p>
          <a:p>
            <a:r>
              <a:rPr lang="es-ES" dirty="0" err="1">
                <a:latin typeface="+mj-lt"/>
              </a:rPr>
              <a:t>SubType.prototype</a:t>
            </a:r>
            <a:r>
              <a:rPr lang="es-ES" dirty="0"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SuperType</a:t>
            </a:r>
            <a:r>
              <a:rPr lang="es-ES" dirty="0">
                <a:latin typeface="+mj-lt"/>
              </a:rPr>
              <a:t>();</a:t>
            </a:r>
          </a:p>
        </p:txBody>
      </p:sp>
      <p:sp>
        <p:nvSpPr>
          <p:cNvPr id="9" name="Rectangle 8"/>
          <p:cNvSpPr/>
          <p:nvPr/>
        </p:nvSpPr>
        <p:spPr>
          <a:xfrm>
            <a:off x="5471146" y="4502663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>
                <a:latin typeface="+mj-lt"/>
              </a:rPr>
              <a:t>();</a:t>
            </a: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6142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1796364"/>
          </a:xfrm>
        </p:spPr>
        <p:txBody>
          <a:bodyPr/>
          <a:lstStyle/>
          <a:p>
            <a:r>
              <a:rPr lang="es-ES" dirty="0" smtClean="0"/>
              <a:t>En el robo de constructor o herencia clásica la idea es llamar al constructor del tipo padre desde el constructor del tipo hijo, cambiando el contexto.</a:t>
            </a:r>
          </a:p>
          <a:p>
            <a:r>
              <a:rPr lang="es-ES" dirty="0" smtClean="0"/>
              <a:t>Esto solventa los problemas con los valores de referencia y nos permite pasar argumentos al constructor del tipo padre.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95418" y="3563554"/>
            <a:ext cx="4827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SuperType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this.name =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latin typeface="+mj-lt"/>
              </a:rPr>
              <a:t>.colors</a:t>
            </a:r>
            <a:r>
              <a:rPr lang="es-ES" dirty="0" smtClean="0">
                <a:latin typeface="+mj-lt"/>
              </a:rPr>
              <a:t> = </a:t>
            </a:r>
            <a:r>
              <a:rPr lang="es-ES" dirty="0">
                <a:latin typeface="+mj-lt"/>
              </a:rPr>
              <a:t>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dirty="0">
                <a:latin typeface="+mj-lt"/>
              </a:rPr>
              <a:t>,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];</a:t>
            </a: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)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SuperType.apply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this</a:t>
            </a:r>
            <a:r>
              <a:rPr lang="es-ES" dirty="0" smtClean="0">
                <a:latin typeface="+mj-lt"/>
              </a:rPr>
              <a:t>, </a:t>
            </a:r>
            <a:r>
              <a:rPr lang="es-ES" dirty="0" err="1" smtClean="0">
                <a:latin typeface="+mj-lt"/>
              </a:rPr>
              <a:t>arguments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}</a:t>
            </a:r>
            <a:endParaRPr lang="es-ES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7622" y="3563554"/>
            <a:ext cx="5641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instance1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instance1.colors.push(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console.log(instance1.colors);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instance2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SubType</a:t>
            </a:r>
            <a:r>
              <a:rPr lang="es-ES" dirty="0" smtClean="0">
                <a:latin typeface="+mj-lt"/>
              </a:rPr>
              <a:t>(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dirty="0" smtClean="0">
                <a:latin typeface="+mj-lt"/>
              </a:rPr>
              <a:t>);</a:t>
            </a:r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console.log(instance2.colors); </a:t>
            </a:r>
            <a:r>
              <a:rPr lang="es-ES" dirty="0" smtClean="0">
                <a:latin typeface="+mj-lt"/>
              </a:rPr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78168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problema de este patrón es que introduce los mismos problemas que vimos en el </a:t>
            </a:r>
            <a:r>
              <a:rPr lang="es-ES" i="1" dirty="0" smtClean="0"/>
              <a:t>Constructor </a:t>
            </a:r>
            <a:r>
              <a:rPr lang="es-ES" i="1" dirty="0" err="1" smtClean="0"/>
              <a:t>Pattern</a:t>
            </a:r>
            <a:r>
              <a:rPr lang="es-ES" i="1" dirty="0" smtClean="0"/>
              <a:t> </a:t>
            </a:r>
            <a:r>
              <a:rPr lang="es-ES" dirty="0" smtClean="0"/>
              <a:t>para la creación de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reutilizan las funciones.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Además, los métodos definidos en el </a:t>
            </a:r>
            <a:r>
              <a:rPr lang="es-ES" i="1" dirty="0" smtClean="0"/>
              <a:t>prototype</a:t>
            </a:r>
            <a:r>
              <a:rPr lang="es-ES" dirty="0" smtClean="0"/>
              <a:t> del objeto padre no son accesibles desde el objeto hijo.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Por eso este patrón se suele utilizar junto a otro.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842422" y="270933"/>
            <a:ext cx="3378734" cy="572031"/>
          </a:xfrm>
        </p:spPr>
        <p:txBody>
          <a:bodyPr/>
          <a:lstStyle/>
          <a:p>
            <a:r>
              <a:rPr lang="ca-ES" dirty="0" smtClean="0"/>
              <a:t>Constructor Stealing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0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884958"/>
          </a:xfrm>
        </p:spPr>
        <p:txBody>
          <a:bodyPr/>
          <a:lstStyle/>
          <a:p>
            <a:r>
              <a:rPr lang="es-ES" dirty="0" smtClean="0"/>
              <a:t>La idea es usar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las propiedades y métodos en el </a:t>
            </a:r>
            <a:r>
              <a:rPr lang="es-ES" i="1" dirty="0" smtClean="0"/>
              <a:t>prototype</a:t>
            </a:r>
            <a:r>
              <a:rPr lang="es-ES" dirty="0" smtClean="0"/>
              <a:t> y </a:t>
            </a:r>
            <a:r>
              <a:rPr lang="es-ES" i="1" dirty="0" smtClean="0"/>
              <a:t>Robar el Constructor </a:t>
            </a:r>
            <a:r>
              <a:rPr lang="es-ES" dirty="0" smtClean="0"/>
              <a:t>para heredar las propiedades de instancia.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SubType.prototype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827887"/>
          </a:xfrm>
        </p:spPr>
        <p:txBody>
          <a:bodyPr/>
          <a:lstStyle/>
          <a:p>
            <a:r>
              <a:rPr lang="es-ES" dirty="0" smtClean="0"/>
              <a:t>Este tipo de herencia es una de las más usadas.</a:t>
            </a:r>
          </a:p>
          <a:p>
            <a:r>
              <a:rPr lang="es-ES" dirty="0" smtClean="0"/>
              <a:t>Uno de los problemas de ineficiencia que presenta es que se llama 2 veces al constructor del tipo padre: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Una vez al crear el prototype del tipo hijo.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Otra vez al llamar al constructor del tipo padre desde el del tipo hijo.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93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4869076"/>
          </a:xfrm>
        </p:spPr>
        <p:txBody>
          <a:bodyPr/>
          <a:lstStyle/>
          <a:p>
            <a:r>
              <a:rPr lang="es-ES" dirty="0" smtClean="0"/>
              <a:t>Ideado en 2006 por </a:t>
            </a:r>
            <a:r>
              <a:rPr lang="es-ES" dirty="0" smtClean="0">
                <a:hlinkClick r:id="rId2"/>
              </a:rPr>
              <a:t>Douglas </a:t>
            </a:r>
            <a:r>
              <a:rPr lang="es-ES" dirty="0" err="1" smtClean="0">
                <a:hlinkClick r:id="rId2"/>
              </a:rPr>
              <a:t>Crockford</a:t>
            </a:r>
            <a:r>
              <a:rPr lang="es-ES" dirty="0" smtClean="0"/>
              <a:t>, este método no usa constructores definidos como tal.</a:t>
            </a:r>
          </a:p>
          <a:p>
            <a:r>
              <a:rPr lang="es-ES" dirty="0" smtClean="0"/>
              <a:t>Su premisa es que los </a:t>
            </a:r>
            <a:r>
              <a:rPr lang="es-ES" i="1" dirty="0" err="1" smtClean="0"/>
              <a:t>prototypes</a:t>
            </a:r>
            <a:r>
              <a:rPr lang="es-ES" dirty="0" smtClean="0"/>
              <a:t> te permiten crear nuevos objetos basados en objetos existentes sin la necesidad de definir tipos </a:t>
            </a:r>
            <a:r>
              <a:rPr lang="es-ES" dirty="0" err="1" smtClean="0"/>
              <a:t>custom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Introdujo la siguiente función: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 smtClean="0"/>
              <a:t> </a:t>
            </a:r>
            <a:r>
              <a:rPr lang="en-US" sz="2800" dirty="0"/>
              <a:t>object(o){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/>
              <a:t> F(){}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F.prototype</a:t>
            </a:r>
            <a:r>
              <a:rPr lang="en-US" sz="2800" dirty="0"/>
              <a:t> = o;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800" dirty="0"/>
              <a:t> F();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s-ES" sz="2800" dirty="0" smtClean="0"/>
          </a:p>
          <a:p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5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043498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dirty="0" err="1" smtClean="0"/>
              <a:t>object</a:t>
            </a:r>
            <a:r>
              <a:rPr lang="es-ES" dirty="0" smtClean="0"/>
              <a:t> crea un constructor temporal.</a:t>
            </a:r>
          </a:p>
          <a:p>
            <a:r>
              <a:rPr lang="es-ES" dirty="0" smtClean="0"/>
              <a:t>Asigna el objeto pasado por parámetro como prototype del constructor.</a:t>
            </a:r>
          </a:p>
          <a:p>
            <a:r>
              <a:rPr lang="es-ES" dirty="0" smtClean="0"/>
              <a:t>Retorna una nueva instancia del tipo temporal.</a:t>
            </a:r>
          </a:p>
          <a:p>
            <a:r>
              <a:rPr lang="es-ES" dirty="0" smtClean="0"/>
              <a:t>ES5 formaliza este concepto con 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3630475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'Greg'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latin typeface="+mj-lt"/>
              </a:rPr>
              <a:t>);</a:t>
            </a: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14952" y="36304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yetAnotherPerson</a:t>
            </a:r>
            <a:r>
              <a:rPr lang="es-ES" dirty="0">
                <a:latin typeface="+mj-lt"/>
              </a:rPr>
              <a:t> = </a:t>
            </a:r>
            <a:r>
              <a:rPr lang="es-ES" dirty="0" err="1">
                <a:latin typeface="+mj-lt"/>
              </a:rPr>
              <a:t>object</a:t>
            </a:r>
            <a:r>
              <a:rPr lang="es-ES" dirty="0">
                <a:latin typeface="+mj-lt"/>
              </a:rPr>
              <a:t>(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yetAnotherPerson.name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'Linda'</a:t>
            </a:r>
            <a:r>
              <a:rPr lang="es-ES" dirty="0">
                <a:latin typeface="+mj-lt"/>
              </a:rPr>
              <a:t>;</a:t>
            </a:r>
          </a:p>
          <a:p>
            <a:r>
              <a:rPr lang="es-ES" dirty="0" err="1">
                <a:latin typeface="+mj-lt"/>
              </a:rPr>
              <a:t>yetAnotherPerson.friends.push</a:t>
            </a:r>
            <a:r>
              <a:rPr lang="es-ES" dirty="0"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'Barbie'</a:t>
            </a:r>
            <a:r>
              <a:rPr lang="es-ES" dirty="0">
                <a:latin typeface="+mj-lt"/>
              </a:rPr>
              <a:t>);</a:t>
            </a:r>
          </a:p>
          <a:p>
            <a:r>
              <a:rPr lang="es-ES" dirty="0">
                <a:latin typeface="+mj-lt"/>
              </a:rPr>
              <a:t>console.log(</a:t>
            </a:r>
            <a:r>
              <a:rPr lang="es-ES" dirty="0" err="1">
                <a:latin typeface="+mj-lt"/>
              </a:rPr>
              <a:t>person.friends</a:t>
            </a:r>
            <a:r>
              <a:rPr lang="es-ES" dirty="0">
                <a:latin typeface="+mj-lt"/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Shelby,Court,Van,Rob,Barbie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27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2224730"/>
          </a:xfrm>
        </p:spPr>
        <p:txBody>
          <a:bodyPr/>
          <a:lstStyle/>
          <a:p>
            <a:r>
              <a:rPr lang="es-ES" dirty="0" smtClean="0"/>
              <a:t>La función </a:t>
            </a:r>
            <a:r>
              <a:rPr lang="es-ES" i="1" dirty="0" err="1" smtClean="0"/>
              <a:t>Object.Create</a:t>
            </a:r>
            <a:r>
              <a:rPr lang="es-ES" i="1" dirty="0" smtClean="0"/>
              <a:t>() </a:t>
            </a:r>
            <a:r>
              <a:rPr lang="es-ES" dirty="0" smtClean="0"/>
              <a:t>acepta un segundo argumento usando el formato de </a:t>
            </a:r>
            <a:r>
              <a:rPr lang="es-ES" i="1" dirty="0" err="1" smtClean="0"/>
              <a:t>Object.defineProperties</a:t>
            </a:r>
            <a:r>
              <a:rPr lang="es-ES" i="1" dirty="0" smtClean="0"/>
              <a:t>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Esto nos permite crear propiedades de instancia específicas</a:t>
            </a:r>
            <a:r>
              <a:rPr lang="es-ES" i="1" dirty="0" smtClean="0"/>
              <a:t>.</a:t>
            </a:r>
          </a:p>
          <a:p>
            <a:r>
              <a:rPr lang="es-ES" dirty="0" smtClean="0"/>
              <a:t>Recordad que las propiedades que contienen valores de referencias comparten esos valores.</a:t>
            </a:r>
          </a:p>
          <a:p>
            <a:pPr marL="457200" lvl="1" indent="0">
              <a:buNone/>
            </a:pPr>
            <a:endParaRPr lang="es-ES" dirty="0" smtClean="0"/>
          </a:p>
          <a:p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Prototypal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511071" y="4100031"/>
            <a:ext cx="4406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 =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'Nicholas'</a:t>
            </a:r>
            <a:r>
              <a:rPr lang="es-ES" dirty="0">
                <a:latin typeface="+mj-lt"/>
              </a:rPr>
              <a:t>,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friends</a:t>
            </a:r>
            <a:r>
              <a:rPr lang="es-ES" dirty="0">
                <a:latin typeface="+mj-lt"/>
              </a:rPr>
              <a:t>: [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Shelby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Court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', 'Van'</a:t>
            </a:r>
            <a:r>
              <a:rPr lang="es-ES" dirty="0">
                <a:latin typeface="+mj-lt"/>
              </a:rPr>
              <a:t>]</a:t>
            </a:r>
          </a:p>
          <a:p>
            <a:r>
              <a:rPr lang="es-ES" dirty="0" smtClean="0">
                <a:latin typeface="+mj-lt"/>
              </a:rPr>
              <a:t>};</a:t>
            </a:r>
          </a:p>
          <a:p>
            <a:endParaRPr lang="es-ES" dirty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00368" y="4100031"/>
            <a:ext cx="6410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</a:t>
            </a:r>
            <a:r>
              <a:rPr lang="es-ES" dirty="0" err="1" smtClean="0">
                <a:latin typeface="+mj-lt"/>
              </a:rPr>
              <a:t>anotherPerson</a:t>
            </a:r>
            <a:r>
              <a:rPr lang="es-ES" dirty="0" smtClean="0">
                <a:latin typeface="+mj-lt"/>
              </a:rPr>
              <a:t>= </a:t>
            </a:r>
            <a:r>
              <a:rPr lang="es-ES" dirty="0" err="1" smtClean="0">
                <a:latin typeface="+mj-lt"/>
              </a:rPr>
              <a:t>Object.create</a:t>
            </a:r>
            <a:r>
              <a:rPr lang="es-ES" dirty="0" smtClean="0">
                <a:latin typeface="+mj-lt"/>
              </a:rPr>
              <a:t>(</a:t>
            </a:r>
            <a:r>
              <a:rPr lang="es-ES" dirty="0" err="1" smtClean="0">
                <a:latin typeface="+mj-lt"/>
              </a:rPr>
              <a:t>person</a:t>
            </a:r>
            <a:r>
              <a:rPr lang="es-ES" dirty="0" smtClean="0">
                <a:latin typeface="+mj-lt"/>
              </a:rPr>
              <a:t>, {</a:t>
            </a:r>
          </a:p>
          <a:p>
            <a:r>
              <a:rPr lang="es-ES" dirty="0" smtClean="0">
                <a:latin typeface="+mj-lt"/>
              </a:rPr>
              <a:t>    </a:t>
            </a:r>
            <a:r>
              <a:rPr lang="es-ES" dirty="0" err="1" smtClean="0">
                <a:latin typeface="+mj-lt"/>
              </a:rPr>
              <a:t>name</a:t>
            </a:r>
            <a:r>
              <a:rPr lang="es-ES" dirty="0" smtClean="0">
                <a:latin typeface="+mj-lt"/>
              </a:rPr>
              <a:t>: {</a:t>
            </a:r>
          </a:p>
          <a:p>
            <a:r>
              <a:rPr lang="es-ES" dirty="0">
                <a:latin typeface="+mj-lt"/>
              </a:rPr>
              <a:t> </a:t>
            </a:r>
            <a:r>
              <a:rPr lang="es-ES" dirty="0" smtClean="0">
                <a:latin typeface="+mj-lt"/>
              </a:rPr>
              <a:t>       </a:t>
            </a:r>
            <a:r>
              <a:rPr lang="es-ES" dirty="0" err="1" smtClean="0">
                <a:latin typeface="+mj-lt"/>
              </a:rPr>
              <a:t>value</a:t>
            </a:r>
            <a:r>
              <a:rPr lang="es-ES" dirty="0" smtClean="0">
                <a:latin typeface="+mj-lt"/>
              </a:rPr>
              <a:t>: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'Linda‘</a:t>
            </a:r>
          </a:p>
          <a:p>
            <a:r>
              <a:rPr lang="es-ES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  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latin typeface="+mj-lt"/>
              </a:rPr>
              <a:t>});</a:t>
            </a:r>
            <a:endParaRPr lang="es-ES" dirty="0">
              <a:latin typeface="+mj-lt"/>
            </a:endParaRPr>
          </a:p>
          <a:p>
            <a:r>
              <a:rPr lang="es-ES" dirty="0" smtClean="0">
                <a:latin typeface="+mj-lt"/>
              </a:rPr>
              <a:t>console.log(anotherPerson.name);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//Linda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Otro patrón popularizado por </a:t>
            </a:r>
            <a:r>
              <a:rPr lang="es-ES" dirty="0" err="1" smtClean="0"/>
              <a:t>Crockford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similar a los patrones de </a:t>
            </a:r>
            <a:r>
              <a:rPr lang="es-ES" dirty="0" err="1" smtClean="0"/>
              <a:t>Parasitic</a:t>
            </a:r>
            <a:r>
              <a:rPr lang="es-ES" dirty="0" smtClean="0"/>
              <a:t> Constructor y Factory </a:t>
            </a:r>
            <a:r>
              <a:rPr lang="es-ES" dirty="0" err="1" smtClean="0"/>
              <a:t>Pattern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crea una función que haga la herencia, aumente el objeto y retorne el objeto.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315200" y="270933"/>
            <a:ext cx="3905956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619382" y="3201806"/>
            <a:ext cx="47022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createAnother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(original){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clone 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Object.create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(original);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clone.sayHi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console.log(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'hi'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);   </a:t>
            </a:r>
            <a:endParaRPr lang="es-ES" sz="2400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subType.prototype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prototype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endParaRPr lang="es-ES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9820" y="3955859"/>
            <a:ext cx="5178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hay reutilización de las funciones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77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226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Este patrón usa </a:t>
            </a:r>
            <a:r>
              <a:rPr lang="es-ES" i="1" dirty="0" smtClean="0"/>
              <a:t>Robo de Constructor </a:t>
            </a:r>
            <a:r>
              <a:rPr lang="es-ES" dirty="0" smtClean="0"/>
              <a:t>para heredar las propiedades pero usa un híbrido del patrón </a:t>
            </a:r>
            <a:r>
              <a:rPr lang="es-ES" i="1" dirty="0" smtClean="0"/>
              <a:t>Prototype </a:t>
            </a:r>
            <a:r>
              <a:rPr lang="es-ES" i="1" dirty="0" err="1" smtClean="0"/>
              <a:t>Chaining</a:t>
            </a:r>
            <a:r>
              <a:rPr lang="es-ES" i="1" dirty="0" smtClean="0"/>
              <a:t> </a:t>
            </a:r>
            <a:r>
              <a:rPr lang="es-ES" dirty="0" smtClean="0"/>
              <a:t>para heredar los métodos.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idea es que en vez de instanciar un tipo padre para el </a:t>
            </a:r>
            <a:r>
              <a:rPr lang="es-ES" i="1" dirty="0" smtClean="0"/>
              <a:t>prototype</a:t>
            </a:r>
            <a:r>
              <a:rPr lang="es-ES" dirty="0" smtClean="0"/>
              <a:t> del tipo hijo, copiemos el prototype del tipo padre.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usamos la función </a:t>
            </a:r>
            <a:r>
              <a:rPr lang="es-ES" i="1" dirty="0" err="1" smtClean="0"/>
              <a:t>object</a:t>
            </a:r>
            <a:r>
              <a:rPr lang="es-ES" dirty="0" smtClean="0"/>
              <a:t> (introducida al hablar de </a:t>
            </a:r>
            <a:r>
              <a:rPr lang="es-ES" i="1" dirty="0" smtClean="0"/>
              <a:t>Prototype </a:t>
            </a:r>
            <a:r>
              <a:rPr lang="es-ES" i="1" dirty="0" err="1" smtClean="0"/>
              <a:t>Inheritance</a:t>
            </a:r>
            <a:r>
              <a:rPr lang="es-ES" dirty="0" smtClean="0"/>
              <a:t>) o la función </a:t>
            </a:r>
            <a:r>
              <a:rPr lang="es-ES" i="1" dirty="0" err="1" smtClean="0"/>
              <a:t>Object.create</a:t>
            </a:r>
            <a:r>
              <a:rPr lang="es-ES" dirty="0" smtClean="0"/>
              <a:t>().</a:t>
            </a:r>
            <a:endParaRPr lang="es-ES" sz="2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46573" y="270933"/>
            <a:ext cx="5174583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1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6616" y="270933"/>
            <a:ext cx="503454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773970" y="2091896"/>
            <a:ext cx="9388300" cy="3106180"/>
          </a:xfrm>
        </p:spPr>
        <p:txBody>
          <a:bodyPr anchor="t"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inheritPrototype</a:t>
            </a:r>
            <a:r>
              <a:rPr lang="es-ES" sz="3200" dirty="0"/>
              <a:t>(</a:t>
            </a:r>
            <a:r>
              <a:rPr lang="es-ES" sz="3200" dirty="0" err="1"/>
              <a:t>subType</a:t>
            </a:r>
            <a:r>
              <a:rPr lang="es-ES" sz="3200" dirty="0"/>
              <a:t>, </a:t>
            </a:r>
            <a:r>
              <a:rPr lang="es-ES" sz="3200" dirty="0" err="1"/>
              <a:t>superType</a:t>
            </a:r>
            <a:r>
              <a:rPr lang="es-ES" sz="3200" dirty="0"/>
              <a:t>){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prototype = </a:t>
            </a:r>
            <a:r>
              <a:rPr lang="es-ES" sz="3200" dirty="0" err="1"/>
              <a:t>Object.create</a:t>
            </a:r>
            <a:r>
              <a:rPr lang="es-ES" sz="3200" dirty="0"/>
              <a:t>(</a:t>
            </a:r>
            <a:r>
              <a:rPr lang="es-ES" sz="3200" dirty="0" err="1"/>
              <a:t>superType.prototype</a:t>
            </a:r>
            <a:r>
              <a:rPr lang="es-ES" sz="3200" dirty="0"/>
              <a:t>);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prototype.constructor</a:t>
            </a:r>
            <a:r>
              <a:rPr lang="es-ES" sz="3200" dirty="0"/>
              <a:t> = </a:t>
            </a:r>
            <a:r>
              <a:rPr lang="es-ES" sz="3200" dirty="0" err="1"/>
              <a:t>subType</a:t>
            </a:r>
            <a:r>
              <a:rPr lang="es-ES" sz="3200" dirty="0"/>
              <a:t>;   </a:t>
            </a:r>
          </a:p>
          <a:p>
            <a:pPr marL="0" indent="0">
              <a:buNone/>
            </a:pPr>
            <a:r>
              <a:rPr lang="es-ES" sz="3200" dirty="0"/>
              <a:t>    </a:t>
            </a:r>
            <a:r>
              <a:rPr lang="es-ES" sz="3200" dirty="0" err="1"/>
              <a:t>subType.prototype</a:t>
            </a:r>
            <a:r>
              <a:rPr lang="es-ES" sz="3200" dirty="0"/>
              <a:t> = prototype</a:t>
            </a:r>
            <a:r>
              <a:rPr lang="es-ES" sz="3200" dirty="0" smtClean="0"/>
              <a:t>;</a:t>
            </a:r>
          </a:p>
          <a:p>
            <a:pPr marL="0" indent="0">
              <a:buNone/>
            </a:pPr>
            <a:r>
              <a:rPr lang="es-ES" sz="3200" dirty="0" smtClean="0"/>
              <a:t>}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440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Herencia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601876"/>
          </a:xfrm>
        </p:spPr>
        <p:txBody>
          <a:bodyPr/>
          <a:lstStyle/>
          <a:p>
            <a:r>
              <a:rPr lang="es-ES" dirty="0" smtClean="0"/>
              <a:t>Este es el patrón optimo de herencia para tipos de referencia.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997146" y="270933"/>
            <a:ext cx="5224010" cy="572031"/>
          </a:xfrm>
        </p:spPr>
        <p:txBody>
          <a:bodyPr/>
          <a:lstStyle/>
          <a:p>
            <a:r>
              <a:rPr lang="es-ES" dirty="0" err="1" smtClean="0"/>
              <a:t>Parasitic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r>
              <a:rPr lang="es-ES" dirty="0" smtClean="0"/>
              <a:t> </a:t>
            </a:r>
            <a:r>
              <a:rPr lang="es-ES" dirty="0" err="1" smtClean="0"/>
              <a:t>Inheritance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403732" y="2408085"/>
            <a:ext cx="482737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 = </a:t>
            </a:r>
            <a:r>
              <a:rPr lang="es-ES" sz="1600" dirty="0" err="1" smtClean="0">
                <a:solidFill>
                  <a:srgbClr val="323330"/>
                </a:solidFill>
                <a:latin typeface="+mj-lt"/>
              </a:rPr>
              <a:t>name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;</a:t>
            </a:r>
            <a:endParaRPr lang="es-ES" sz="1600" dirty="0">
              <a:solidFill>
                <a:srgbClr val="323330"/>
              </a:solidFill>
              <a:latin typeface="+mj-lt"/>
            </a:endParaRP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.colors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>
                <a:latin typeface="+mj-lt"/>
              </a:rPr>
              <a:t>[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'red'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s-ES" sz="1600" dirty="0">
                <a:latin typeface="+mj-lt"/>
              </a:rPr>
              <a:t>, 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green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];</a:t>
            </a: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SuperType.prototype.sayName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.name);</a:t>
            </a:r>
          </a:p>
          <a:p>
            <a:r>
              <a:rPr lang="es-ES" sz="1600" dirty="0">
                <a:latin typeface="+mj-lt"/>
              </a:rPr>
              <a:t>}</a:t>
            </a:r>
          </a:p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name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) {</a:t>
            </a:r>
          </a:p>
          <a:p>
            <a:r>
              <a:rPr lang="es-ES" sz="1600" dirty="0" smtClean="0">
                <a:latin typeface="+mj-lt"/>
              </a:rPr>
              <a:t>    </a:t>
            </a:r>
            <a:r>
              <a:rPr lang="es-ES" sz="1600" dirty="0" err="1" smtClean="0">
                <a:latin typeface="+mj-lt"/>
              </a:rPr>
              <a:t>SuperType.apply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arguments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latin typeface="+mj-lt"/>
              </a:rPr>
              <a:t>age</a:t>
            </a:r>
            <a:r>
              <a:rPr lang="es-ES" sz="1600" dirty="0" smtClean="0">
                <a:latin typeface="+mj-lt"/>
              </a:rPr>
              <a:t>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</a:p>
          <a:p>
            <a:r>
              <a:rPr lang="es-ES" sz="1600" dirty="0" err="1" smtClean="0">
                <a:latin typeface="+mj-lt"/>
              </a:rPr>
              <a:t>inheritPrototype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err="1" smtClean="0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, </a:t>
            </a:r>
            <a:r>
              <a:rPr lang="es-ES" sz="1600" dirty="0" err="1" smtClean="0">
                <a:latin typeface="+mj-lt"/>
              </a:rPr>
              <a:t>SuperType</a:t>
            </a:r>
            <a:r>
              <a:rPr lang="es-ES" sz="1600" dirty="0" smtClean="0">
                <a:latin typeface="+mj-lt"/>
              </a:rPr>
              <a:t>);</a:t>
            </a:r>
          </a:p>
          <a:p>
            <a:r>
              <a:rPr lang="es-ES" sz="1600" dirty="0" err="1" smtClean="0">
                <a:latin typeface="+mj-lt"/>
              </a:rPr>
              <a:t>SubType.prototype.sayAge</a:t>
            </a:r>
            <a:r>
              <a:rPr lang="es-ES" sz="1600" dirty="0" smtClean="0">
                <a:latin typeface="+mj-lt"/>
              </a:rPr>
              <a:t> = 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() {</a:t>
            </a:r>
          </a:p>
          <a:p>
            <a:r>
              <a:rPr lang="es-ES" sz="1600" dirty="0">
                <a:latin typeface="+mj-lt"/>
              </a:rPr>
              <a:t> </a:t>
            </a:r>
            <a:r>
              <a:rPr lang="es-ES" sz="1600" dirty="0" smtClean="0">
                <a:latin typeface="+mj-lt"/>
              </a:rPr>
              <a:t>   console.log(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1600" dirty="0" err="1" smtClean="0">
                <a:latin typeface="+mj-lt"/>
              </a:rPr>
              <a:t>.age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 smtClean="0">
                <a:latin typeface="+mj-lt"/>
              </a:rPr>
              <a:t>}</a:t>
            </a:r>
            <a:endParaRPr lang="es-ES" sz="16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79458" y="2408085"/>
            <a:ext cx="56416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instance1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'John'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, 29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instance1.colors.push(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 err="1">
                <a:solidFill>
                  <a:srgbClr val="C00000"/>
                </a:solidFill>
                <a:latin typeface="+mj-lt"/>
              </a:rPr>
              <a:t>black</a:t>
            </a:r>
            <a:r>
              <a:rPr lang="es-ES" sz="16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1600" dirty="0">
                <a:latin typeface="+mj-lt"/>
              </a:rPr>
              <a:t>);</a:t>
            </a:r>
          </a:p>
          <a:p>
            <a:r>
              <a:rPr lang="es-ES" sz="1600" dirty="0">
                <a:latin typeface="+mj-lt"/>
              </a:rPr>
              <a:t>console.log(instance1.colors);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red,blue,green,black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‘</a:t>
            </a: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instance1.sayName();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//John;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rgbClr val="323330"/>
                </a:solidFill>
                <a:latin typeface="+mj-lt"/>
              </a:rPr>
              <a:t>instance1.sayAge();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//29</a:t>
            </a:r>
          </a:p>
          <a:p>
            <a:endParaRPr lang="es-ES" sz="16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600" dirty="0">
                <a:latin typeface="+mj-lt"/>
              </a:rPr>
              <a:t> instance2 =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1600" dirty="0">
                <a:latin typeface="+mj-lt"/>
              </a:rPr>
              <a:t> </a:t>
            </a:r>
            <a:r>
              <a:rPr lang="es-ES" sz="1600" dirty="0" err="1">
                <a:latin typeface="+mj-lt"/>
              </a:rPr>
              <a:t>SubType</a:t>
            </a:r>
            <a:r>
              <a:rPr lang="es-ES" sz="1600" dirty="0" smtClean="0">
                <a:latin typeface="+mj-lt"/>
              </a:rPr>
              <a:t>(</a:t>
            </a:r>
            <a:r>
              <a:rPr lang="es-ES" sz="1600" dirty="0" smtClean="0">
                <a:solidFill>
                  <a:srgbClr val="C00000"/>
                </a:solidFill>
                <a:latin typeface="+mj-lt"/>
              </a:rPr>
              <a:t>'Stuart'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, </a:t>
            </a:r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15</a:t>
            </a:r>
            <a:r>
              <a:rPr lang="es-ES" sz="1600" dirty="0" smtClean="0">
                <a:latin typeface="+mj-lt"/>
              </a:rPr>
              <a:t>);</a:t>
            </a:r>
            <a:endParaRPr lang="es-ES" sz="1600" dirty="0">
              <a:latin typeface="+mj-lt"/>
            </a:endParaRPr>
          </a:p>
          <a:p>
            <a:r>
              <a:rPr lang="es-ES" sz="1600" dirty="0">
                <a:latin typeface="+mj-lt"/>
              </a:rPr>
              <a:t>console.log(instance2.colors); </a:t>
            </a:r>
            <a:r>
              <a:rPr lang="es-ES" sz="1600" dirty="0" smtClean="0">
                <a:latin typeface="+mj-lt"/>
              </a:rPr>
              <a:t>   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//'</a:t>
            </a:r>
            <a:r>
              <a:rPr lang="es-ES" sz="16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red,blue,green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‘</a:t>
            </a: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instance2.sayName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//Stuart;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1600" dirty="0" smtClean="0">
                <a:solidFill>
                  <a:srgbClr val="323330"/>
                </a:solidFill>
                <a:latin typeface="+mj-lt"/>
              </a:rPr>
              <a:t>instance2.sayAge</a:t>
            </a:r>
            <a:r>
              <a:rPr lang="es-ES" sz="16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16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//15</a:t>
            </a:r>
            <a:endParaRPr lang="es-ES" sz="16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98759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Bibliografía</a:t>
            </a:r>
            <a:br>
              <a:rPr lang="es-ES" dirty="0" smtClean="0"/>
            </a:b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400" dirty="0" smtClean="0"/>
              <a:t>ZAKAS, Nicholas C. </a:t>
            </a:r>
            <a:r>
              <a:rPr lang="es-ES" sz="2400" i="1" dirty="0" smtClean="0"/>
              <a:t>Professional JavaScript </a:t>
            </a:r>
            <a:r>
              <a:rPr lang="es-ES" sz="2400" i="1" dirty="0" err="1" smtClean="0"/>
              <a:t>for</a:t>
            </a:r>
            <a:r>
              <a:rPr lang="es-ES" sz="2400" i="1" dirty="0" smtClean="0"/>
              <a:t> Web </a:t>
            </a:r>
            <a:r>
              <a:rPr lang="es-ES" sz="2400" i="1" dirty="0" err="1" smtClean="0"/>
              <a:t>Developers</a:t>
            </a:r>
            <a:r>
              <a:rPr lang="es-ES" sz="2400" dirty="0" smtClean="0"/>
              <a:t>; 3ª ed. </a:t>
            </a:r>
            <a:r>
              <a:rPr lang="es-ES" sz="2400" dirty="0" err="1" smtClean="0"/>
              <a:t>Indianapolis</a:t>
            </a:r>
            <a:r>
              <a:rPr lang="es-ES" sz="2400" dirty="0" smtClean="0"/>
              <a:t>: John </a:t>
            </a:r>
            <a:r>
              <a:rPr lang="es-ES" sz="2400" dirty="0" err="1" smtClean="0"/>
              <a:t>Wiley</a:t>
            </a:r>
            <a:r>
              <a:rPr lang="es-ES" sz="2400" dirty="0" smtClean="0"/>
              <a:t> &amp; </a:t>
            </a:r>
            <a:r>
              <a:rPr lang="es-ES" sz="2400" dirty="0" err="1" smtClean="0"/>
              <a:t>Sons</a:t>
            </a:r>
            <a:r>
              <a:rPr lang="es-ES" sz="2400" dirty="0" smtClean="0"/>
              <a:t>, </a:t>
            </a:r>
            <a:r>
              <a:rPr lang="es-ES" sz="2400" dirty="0" err="1" smtClean="0"/>
              <a:t>Inc</a:t>
            </a:r>
            <a:r>
              <a:rPr lang="es-ES" sz="2400" dirty="0" smtClean="0"/>
              <a:t>, 2012. </a:t>
            </a:r>
            <a:r>
              <a:rPr lang="es-ES" sz="2400" dirty="0"/>
              <a:t>964p. ISBN: </a:t>
            </a:r>
            <a:r>
              <a:rPr lang="es-ES" sz="2400" dirty="0" smtClean="0"/>
              <a:t>978-1-118-02669-4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err="1" smtClean="0"/>
              <a:t>Object-Oriented</a:t>
            </a:r>
            <a:r>
              <a:rPr lang="es-ES" sz="2400" i="1" dirty="0" smtClean="0"/>
              <a:t> JavaScript</a:t>
            </a:r>
            <a:r>
              <a:rPr lang="es-ES" sz="2400" dirty="0" smtClean="0"/>
              <a:t>; 1ª </a:t>
            </a:r>
            <a:r>
              <a:rPr lang="es-ES" sz="2400" dirty="0"/>
              <a:t>ed. </a:t>
            </a:r>
            <a:r>
              <a:rPr lang="es-ES" sz="2400" dirty="0" smtClean="0"/>
              <a:t>San Francisco: No </a:t>
            </a:r>
            <a:r>
              <a:rPr lang="es-ES" sz="2400" dirty="0" err="1" smtClean="0"/>
              <a:t>Starch</a:t>
            </a:r>
            <a:r>
              <a:rPr lang="es-ES" sz="2400" dirty="0" smtClean="0"/>
              <a:t> </a:t>
            </a:r>
            <a:r>
              <a:rPr lang="es-ES" sz="2400" dirty="0" err="1" smtClean="0"/>
              <a:t>Press</a:t>
            </a:r>
            <a:r>
              <a:rPr lang="es-ES" sz="2400" dirty="0" smtClean="0"/>
              <a:t>, 2014. 122p</a:t>
            </a:r>
            <a:r>
              <a:rPr lang="es-ES" sz="2400" dirty="0"/>
              <a:t>. ISBN-10: </a:t>
            </a:r>
            <a:r>
              <a:rPr lang="es-ES" sz="2400" dirty="0" smtClean="0"/>
              <a:t>1-59327-540-4</a:t>
            </a:r>
          </a:p>
          <a:p>
            <a:pPr marL="0" indent="0">
              <a:buNone/>
            </a:pPr>
            <a:r>
              <a:rPr lang="es-ES" sz="2400" dirty="0"/>
              <a:t>ZAKAS, Nicholas C. </a:t>
            </a:r>
            <a:r>
              <a:rPr lang="es-ES" sz="2400" i="1" dirty="0" smtClean="0"/>
              <a:t>High Performance </a:t>
            </a:r>
            <a:r>
              <a:rPr lang="es-ES" sz="2400" i="1" dirty="0"/>
              <a:t>JavaScript</a:t>
            </a:r>
            <a:r>
              <a:rPr lang="es-ES" sz="2400" dirty="0"/>
              <a:t>; 1ª ed. </a:t>
            </a:r>
            <a:r>
              <a:rPr lang="es-ES" sz="2400" dirty="0" smtClean="0"/>
              <a:t>USA: </a:t>
            </a:r>
            <a:r>
              <a:rPr lang="es-ES" sz="2400" dirty="0" err="1" smtClean="0"/>
              <a:t>O’Reilly</a:t>
            </a:r>
            <a:r>
              <a:rPr lang="es-ES" sz="2400" dirty="0" smtClean="0"/>
              <a:t>, 2010. 232p</a:t>
            </a:r>
            <a:r>
              <a:rPr lang="es-ES" sz="2400" dirty="0"/>
              <a:t>. </a:t>
            </a:r>
            <a:r>
              <a:rPr lang="es-ES" sz="2400" dirty="0" smtClean="0"/>
              <a:t>ISBN: 978-0-596-80279-0</a:t>
            </a:r>
          </a:p>
          <a:p>
            <a:pPr marL="0" indent="0">
              <a:buNone/>
            </a:pPr>
            <a:r>
              <a:rPr lang="es-ES" sz="2400" dirty="0" smtClean="0"/>
              <a:t>STEFANOV, </a:t>
            </a:r>
            <a:r>
              <a:rPr lang="es-ES" sz="2400" dirty="0" err="1" smtClean="0"/>
              <a:t>Stoyan</a:t>
            </a:r>
            <a:r>
              <a:rPr lang="es-ES" sz="2400" dirty="0" smtClean="0"/>
              <a:t>. </a:t>
            </a:r>
            <a:r>
              <a:rPr lang="es-ES" sz="2400" i="1" dirty="0" smtClean="0"/>
              <a:t>JavaScript </a:t>
            </a:r>
            <a:r>
              <a:rPr lang="es-ES" sz="2400" i="1" dirty="0" err="1" smtClean="0"/>
              <a:t>Patterns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2010. </a:t>
            </a:r>
            <a:r>
              <a:rPr lang="es-ES" sz="2400" dirty="0" smtClean="0"/>
              <a:t>236p</a:t>
            </a:r>
            <a:r>
              <a:rPr lang="es-ES" sz="2400" dirty="0"/>
              <a:t>. ISBN: </a:t>
            </a:r>
            <a:r>
              <a:rPr lang="es-ES" sz="2400" dirty="0" smtClean="0"/>
              <a:t>978-0-596-80675-0</a:t>
            </a:r>
          </a:p>
          <a:p>
            <a:pPr marL="0" indent="0">
              <a:buNone/>
            </a:pPr>
            <a:r>
              <a:rPr lang="es-ES" sz="2400" dirty="0" smtClean="0"/>
              <a:t>FOGUS, Michael. </a:t>
            </a:r>
            <a:r>
              <a:rPr lang="es-ES" sz="2400" i="1" dirty="0" err="1" smtClean="0"/>
              <a:t>Functional</a:t>
            </a:r>
            <a:r>
              <a:rPr lang="es-ES" sz="2400" dirty="0" smtClean="0"/>
              <a:t> </a:t>
            </a:r>
            <a:r>
              <a:rPr lang="es-ES" sz="2400" i="1" dirty="0" smtClean="0"/>
              <a:t>JavaScript</a:t>
            </a:r>
            <a:r>
              <a:rPr lang="es-ES" sz="2400" dirty="0" smtClean="0"/>
              <a:t>; </a:t>
            </a:r>
            <a:r>
              <a:rPr lang="es-ES" sz="2400" dirty="0"/>
              <a:t>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2013. 260p</a:t>
            </a:r>
            <a:r>
              <a:rPr lang="es-ES" sz="2400" dirty="0"/>
              <a:t>. ISBN: </a:t>
            </a:r>
            <a:r>
              <a:rPr lang="es-ES" sz="2400" dirty="0" smtClean="0"/>
              <a:t>978-1-449-36072-6</a:t>
            </a:r>
          </a:p>
          <a:p>
            <a:pPr marL="0" indent="0">
              <a:buNone/>
            </a:pPr>
            <a:r>
              <a:rPr lang="es-ES" sz="2400" dirty="0"/>
              <a:t>ZAKAS, Nicholas C</a:t>
            </a:r>
            <a:r>
              <a:rPr lang="es-ES" sz="2400" dirty="0" smtClean="0"/>
              <a:t>. </a:t>
            </a:r>
            <a:r>
              <a:rPr lang="es-ES" sz="2400" i="1" dirty="0" err="1" smtClean="0"/>
              <a:t>Maintainable</a:t>
            </a:r>
            <a:r>
              <a:rPr lang="es-ES" sz="2400" dirty="0" smtClean="0"/>
              <a:t> </a:t>
            </a:r>
            <a:r>
              <a:rPr lang="es-ES" sz="2400" i="1" dirty="0"/>
              <a:t>JavaScript</a:t>
            </a:r>
            <a:r>
              <a:rPr lang="es-ES" sz="2400" dirty="0"/>
              <a:t>; 1ª ed. USA: </a:t>
            </a:r>
            <a:r>
              <a:rPr lang="es-ES" sz="2400" dirty="0" err="1"/>
              <a:t>O’Reilly</a:t>
            </a:r>
            <a:r>
              <a:rPr lang="es-ES" sz="2400" dirty="0"/>
              <a:t>, </a:t>
            </a:r>
            <a:r>
              <a:rPr lang="es-ES" sz="2400" dirty="0" smtClean="0"/>
              <a:t>2012. </a:t>
            </a:r>
            <a:r>
              <a:rPr lang="es-ES" sz="2400" smtClean="0"/>
              <a:t>240p</a:t>
            </a:r>
            <a:r>
              <a:rPr lang="es-ES" sz="2400" dirty="0"/>
              <a:t>. ISBN: 978-1-449-32768-2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769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8" y="2365804"/>
            <a:ext cx="4124321" cy="21320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JavaScript en el 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Base del lenguaje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15697" y="2365804"/>
            <a:ext cx="5288692" cy="213205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4.  Tipos </a:t>
            </a:r>
            <a:r>
              <a:rPr lang="es-ES" dirty="0">
                <a:solidFill>
                  <a:srgbClr val="323330"/>
                </a:solidFill>
              </a:rPr>
              <a:t>Primitivos y de Referencia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5.  Funciones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6.  Objetos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11297</TotalTime>
  <Words>10061</Words>
  <Application>Microsoft Office PowerPoint</Application>
  <PresentationFormat>Widescreen</PresentationFormat>
  <Paragraphs>1823</Paragraphs>
  <Slides>232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232</vt:i4>
      </vt:variant>
    </vt:vector>
  </HeadingPairs>
  <TitlesOfParts>
    <vt:vector size="240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Creación de objetos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Bibliografía </vt:lpstr>
      <vt:lpstr>Bibliografía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358</cp:revision>
  <cp:lastPrinted>2015-06-06T06:52:46Z</cp:lastPrinted>
  <dcterms:created xsi:type="dcterms:W3CDTF">2015-05-29T14:06:59Z</dcterms:created>
  <dcterms:modified xsi:type="dcterms:W3CDTF">2015-06-08T00:52:30Z</dcterms:modified>
</cp:coreProperties>
</file>